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0"/>
  </p:notesMasterIdLst>
  <p:sldIdLst>
    <p:sldId id="429" r:id="rId2"/>
    <p:sldId id="430" r:id="rId3"/>
    <p:sldId id="431" r:id="rId4"/>
    <p:sldId id="432" r:id="rId5"/>
    <p:sldId id="434" r:id="rId6"/>
    <p:sldId id="383" r:id="rId7"/>
    <p:sldId id="437" r:id="rId8"/>
    <p:sldId id="438" r:id="rId9"/>
    <p:sldId id="450" r:id="rId10"/>
    <p:sldId id="416" r:id="rId11"/>
    <p:sldId id="447" r:id="rId12"/>
    <p:sldId id="448" r:id="rId13"/>
    <p:sldId id="452" r:id="rId14"/>
    <p:sldId id="453" r:id="rId15"/>
    <p:sldId id="454" r:id="rId16"/>
    <p:sldId id="455" r:id="rId17"/>
    <p:sldId id="257" r:id="rId18"/>
    <p:sldId id="266" r:id="rId19"/>
    <p:sldId id="258" r:id="rId20"/>
    <p:sldId id="259" r:id="rId21"/>
    <p:sldId id="260" r:id="rId22"/>
    <p:sldId id="261" r:id="rId23"/>
    <p:sldId id="270" r:id="rId24"/>
    <p:sldId id="263" r:id="rId25"/>
    <p:sldId id="456" r:id="rId26"/>
    <p:sldId id="296" r:id="rId27"/>
    <p:sldId id="297" r:id="rId28"/>
    <p:sldId id="293" r:id="rId29"/>
    <p:sldId id="299" r:id="rId30"/>
    <p:sldId id="308" r:id="rId31"/>
    <p:sldId id="309" r:id="rId32"/>
    <p:sldId id="301" r:id="rId33"/>
    <p:sldId id="303" r:id="rId34"/>
    <p:sldId id="304" r:id="rId35"/>
    <p:sldId id="306" r:id="rId36"/>
    <p:sldId id="292" r:id="rId37"/>
    <p:sldId id="457" r:id="rId38"/>
    <p:sldId id="458" r:id="rId3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24"/>
    <p:restoredTop sz="95221"/>
  </p:normalViewPr>
  <p:slideViewPr>
    <p:cSldViewPr>
      <p:cViewPr varScale="1">
        <p:scale>
          <a:sx n="129" d="100"/>
          <a:sy n="129" d="100"/>
        </p:scale>
        <p:origin x="192" y="184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48AA6D-0D2E-4024-B457-9CC4B4FA817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C8FD62-25B0-4777-ACC5-2836BA5A600E}">
      <dgm:prSet phldrT="[Текст]" custT="1"/>
      <dgm:spPr/>
      <dgm:t>
        <a:bodyPr/>
        <a:lstStyle/>
        <a:p>
          <a:r>
            <a:rPr lang="ru-RU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Ресурсы  </a:t>
          </a:r>
        </a:p>
      </dgm:t>
    </dgm:pt>
    <dgm:pt modelId="{2BE7AC80-49BA-41CB-8966-4A762A81B332}" type="parTrans" cxnId="{BEBE765D-0271-4131-84E0-EFD8C1DE027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ECA08F-1769-4ECD-9FD3-B2EDFDB96685}" type="sibTrans" cxnId="{BEBE765D-0271-4131-84E0-EFD8C1DE027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843420-5BDD-4681-BC09-D07FF965B2D5}">
      <dgm:prSet phldrT="[Текст]" custT="1"/>
      <dgm:spPr/>
      <dgm:t>
        <a:bodyPr/>
        <a:lstStyle/>
        <a:p>
          <a:r>
            <a:rPr lang="ru-RU" sz="18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Кадровое обеспечение</a:t>
          </a:r>
        </a:p>
      </dgm:t>
    </dgm:pt>
    <dgm:pt modelId="{60120EC8-BA52-4329-AD10-D7FA49692E74}" type="parTrans" cxnId="{287B6A98-812E-4D2D-AEDC-7AA5A486BCED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914DA4-11B3-4D52-B7BB-841D818EAB59}" type="sibTrans" cxnId="{287B6A98-812E-4D2D-AEDC-7AA5A486BCE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0FACA4-7809-40B4-A980-3690D891792D}">
      <dgm:prSet phldrT="[Текст]" custT="1"/>
      <dgm:spPr/>
      <dgm:t>
        <a:bodyPr/>
        <a:lstStyle/>
        <a:p>
          <a:r>
            <a:rPr lang="ru-RU" sz="18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Материально-техническое оснащение</a:t>
          </a:r>
        </a:p>
      </dgm:t>
    </dgm:pt>
    <dgm:pt modelId="{05C26017-C4F6-48EE-A539-E0FF79024E27}" type="parTrans" cxnId="{4D88724A-157F-4186-809E-0137B7F3D9BA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A92C7A-095D-4D3E-8D5C-81D2C4E2867F}" type="sibTrans" cxnId="{4D88724A-157F-4186-809E-0137B7F3D9B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EB2E09-0BEE-4ADC-848B-BDF7F60D2516}">
      <dgm:prSet custT="1"/>
      <dgm:spPr/>
      <dgm:t>
        <a:bodyPr/>
        <a:lstStyle/>
        <a:p>
          <a:r>
            <a:rPr lang="ru-RU" sz="18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Психологическая поддержка </a:t>
          </a:r>
        </a:p>
      </dgm:t>
    </dgm:pt>
    <dgm:pt modelId="{6F80F74D-CFE2-44FC-87C0-3BEB5CFD2547}" type="parTrans" cxnId="{020AE174-ED69-44A1-B6C2-BF2DD63DB891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2B2491-3441-41E5-BA3C-F4BBA416A6C4}" type="sibTrans" cxnId="{020AE174-ED69-44A1-B6C2-BF2DD63DB89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B3C333-DA4A-4503-8B6A-F23A1A13882F}">
      <dgm:prSet custT="1"/>
      <dgm:spPr/>
      <dgm:t>
        <a:bodyPr/>
        <a:lstStyle/>
        <a:p>
          <a:r>
            <a:rPr lang="ru-RU" sz="18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rPr>
            <a:t>Программно-методическое обеспечение</a:t>
          </a:r>
        </a:p>
      </dgm:t>
    </dgm:pt>
    <dgm:pt modelId="{8391FEA1-4139-40C2-A0F8-7BE1A1DB0371}" type="parTrans" cxnId="{CC3D7341-73DF-4039-B50B-165D1A64FE68}">
      <dgm:prSet/>
      <dgm:spPr/>
      <dgm:t>
        <a:bodyPr/>
        <a:lstStyle/>
        <a:p>
          <a:endParaRPr lang="ru-RU"/>
        </a:p>
      </dgm:t>
    </dgm:pt>
    <dgm:pt modelId="{C215B0CA-17DB-4C09-80E6-9D01CD13C3E8}" type="sibTrans" cxnId="{CC3D7341-73DF-4039-B50B-165D1A64FE68}">
      <dgm:prSet/>
      <dgm:spPr/>
      <dgm:t>
        <a:bodyPr/>
        <a:lstStyle/>
        <a:p>
          <a:endParaRPr lang="ru-RU"/>
        </a:p>
      </dgm:t>
    </dgm:pt>
    <dgm:pt modelId="{CBB7463E-B321-4E7C-B7B0-0E75FE30D216}" type="pres">
      <dgm:prSet presAssocID="{8248AA6D-0D2E-4024-B457-9CC4B4FA817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21FB26A-8ADA-482D-8025-59B6821902F0}" type="pres">
      <dgm:prSet presAssocID="{94C8FD62-25B0-4777-ACC5-2836BA5A600E}" presName="hierRoot1" presStyleCnt="0"/>
      <dgm:spPr/>
    </dgm:pt>
    <dgm:pt modelId="{0A4A9062-6063-45FD-B3BE-BA9B5EECC311}" type="pres">
      <dgm:prSet presAssocID="{94C8FD62-25B0-4777-ACC5-2836BA5A600E}" presName="composite" presStyleCnt="0"/>
      <dgm:spPr/>
    </dgm:pt>
    <dgm:pt modelId="{F28A1F01-5916-4FE7-A498-D3C01EE76509}" type="pres">
      <dgm:prSet presAssocID="{94C8FD62-25B0-4777-ACC5-2836BA5A600E}" presName="background" presStyleLbl="node0" presStyleIdx="0" presStyleCnt="1"/>
      <dgm:spPr/>
    </dgm:pt>
    <dgm:pt modelId="{AD8FFD6F-4D34-4FEC-8912-03FF65FDE136}" type="pres">
      <dgm:prSet presAssocID="{94C8FD62-25B0-4777-ACC5-2836BA5A600E}" presName="text" presStyleLbl="fgAcc0" presStyleIdx="0" presStyleCnt="1" custScaleX="207973" custScaleY="115737" custLinFactNeighborX="-19513" custLinFactNeighborY="-40971">
        <dgm:presLayoutVars>
          <dgm:chPref val="3"/>
        </dgm:presLayoutVars>
      </dgm:prSet>
      <dgm:spPr/>
    </dgm:pt>
    <dgm:pt modelId="{F6AC2572-B271-4E12-B214-2DC1BDC82488}" type="pres">
      <dgm:prSet presAssocID="{94C8FD62-25B0-4777-ACC5-2836BA5A600E}" presName="hierChild2" presStyleCnt="0"/>
      <dgm:spPr/>
    </dgm:pt>
    <dgm:pt modelId="{2F241883-786E-41DF-8C50-D019AFF8E719}" type="pres">
      <dgm:prSet presAssocID="{60120EC8-BA52-4329-AD10-D7FA49692E74}" presName="Name10" presStyleLbl="parChTrans1D2" presStyleIdx="0" presStyleCnt="4"/>
      <dgm:spPr/>
    </dgm:pt>
    <dgm:pt modelId="{3F22606D-6108-45A1-A831-C1C78C1D546E}" type="pres">
      <dgm:prSet presAssocID="{A4843420-5BDD-4681-BC09-D07FF965B2D5}" presName="hierRoot2" presStyleCnt="0"/>
      <dgm:spPr/>
    </dgm:pt>
    <dgm:pt modelId="{E0646DE6-9D3E-4B59-9BD6-C7CB71860827}" type="pres">
      <dgm:prSet presAssocID="{A4843420-5BDD-4681-BC09-D07FF965B2D5}" presName="composite2" presStyleCnt="0"/>
      <dgm:spPr/>
    </dgm:pt>
    <dgm:pt modelId="{8F9AD6D6-ED2B-40AE-B871-A1E7D2A5B8B4}" type="pres">
      <dgm:prSet presAssocID="{A4843420-5BDD-4681-BC09-D07FF965B2D5}" presName="background2" presStyleLbl="node2" presStyleIdx="0" presStyleCnt="4"/>
      <dgm:spPr/>
    </dgm:pt>
    <dgm:pt modelId="{C487CE82-4392-4B30-830F-91B522EBA17E}" type="pres">
      <dgm:prSet presAssocID="{A4843420-5BDD-4681-BC09-D07FF965B2D5}" presName="text2" presStyleLbl="fgAcc2" presStyleIdx="0" presStyleCnt="4" custScaleX="108193" custScaleY="115139">
        <dgm:presLayoutVars>
          <dgm:chPref val="3"/>
        </dgm:presLayoutVars>
      </dgm:prSet>
      <dgm:spPr/>
    </dgm:pt>
    <dgm:pt modelId="{712C2DB4-460A-48E3-B37D-3C0D277E6511}" type="pres">
      <dgm:prSet presAssocID="{A4843420-5BDD-4681-BC09-D07FF965B2D5}" presName="hierChild3" presStyleCnt="0"/>
      <dgm:spPr/>
    </dgm:pt>
    <dgm:pt modelId="{9F028500-B23B-4E07-AD08-5FBDBA700B2A}" type="pres">
      <dgm:prSet presAssocID="{05C26017-C4F6-48EE-A539-E0FF79024E27}" presName="Name10" presStyleLbl="parChTrans1D2" presStyleIdx="1" presStyleCnt="4"/>
      <dgm:spPr/>
    </dgm:pt>
    <dgm:pt modelId="{8D4CE4B7-0135-48AF-A2B4-596E1D4A3D21}" type="pres">
      <dgm:prSet presAssocID="{240FACA4-7809-40B4-A980-3690D891792D}" presName="hierRoot2" presStyleCnt="0"/>
      <dgm:spPr/>
    </dgm:pt>
    <dgm:pt modelId="{598EE960-3C7E-4FD9-A276-89C5F06DF5D6}" type="pres">
      <dgm:prSet presAssocID="{240FACA4-7809-40B4-A980-3690D891792D}" presName="composite2" presStyleCnt="0"/>
      <dgm:spPr/>
    </dgm:pt>
    <dgm:pt modelId="{7DF0D192-694A-4EBE-A951-F50366197A9B}" type="pres">
      <dgm:prSet presAssocID="{240FACA4-7809-40B4-A980-3690D891792D}" presName="background2" presStyleLbl="node2" presStyleIdx="1" presStyleCnt="4"/>
      <dgm:spPr/>
    </dgm:pt>
    <dgm:pt modelId="{5710EDB7-40AD-4747-B595-AD351A7AB183}" type="pres">
      <dgm:prSet presAssocID="{240FACA4-7809-40B4-A980-3690D891792D}" presName="text2" presStyleLbl="fgAcc2" presStyleIdx="1" presStyleCnt="4" custLinFactNeighborX="-1951" custLinFactNeighborY="-2049">
        <dgm:presLayoutVars>
          <dgm:chPref val="3"/>
        </dgm:presLayoutVars>
      </dgm:prSet>
      <dgm:spPr/>
    </dgm:pt>
    <dgm:pt modelId="{F1D28F1C-BB73-420E-AC3C-042187E01D28}" type="pres">
      <dgm:prSet presAssocID="{240FACA4-7809-40B4-A980-3690D891792D}" presName="hierChild3" presStyleCnt="0"/>
      <dgm:spPr/>
    </dgm:pt>
    <dgm:pt modelId="{0343F30C-E5E0-49FD-973B-52E7AC060249}" type="pres">
      <dgm:prSet presAssocID="{8391FEA1-4139-40C2-A0F8-7BE1A1DB0371}" presName="Name10" presStyleLbl="parChTrans1D2" presStyleIdx="2" presStyleCnt="4"/>
      <dgm:spPr/>
    </dgm:pt>
    <dgm:pt modelId="{23AE1E5A-9330-4A5C-8340-86A5E6FFDE21}" type="pres">
      <dgm:prSet presAssocID="{63B3C333-DA4A-4503-8B6A-F23A1A13882F}" presName="hierRoot2" presStyleCnt="0"/>
      <dgm:spPr/>
    </dgm:pt>
    <dgm:pt modelId="{928986B6-BB62-4E0E-B870-B716AEFB37CA}" type="pres">
      <dgm:prSet presAssocID="{63B3C333-DA4A-4503-8B6A-F23A1A13882F}" presName="composite2" presStyleCnt="0"/>
      <dgm:spPr/>
    </dgm:pt>
    <dgm:pt modelId="{569F8C68-0B39-4230-904A-18E203035AB9}" type="pres">
      <dgm:prSet presAssocID="{63B3C333-DA4A-4503-8B6A-F23A1A13882F}" presName="background2" presStyleLbl="node2" presStyleIdx="2" presStyleCnt="4"/>
      <dgm:spPr/>
    </dgm:pt>
    <dgm:pt modelId="{A1912595-8A2B-4814-B2FA-D0E78DFCB7AC}" type="pres">
      <dgm:prSet presAssocID="{63B3C333-DA4A-4503-8B6A-F23A1A13882F}" presName="text2" presStyleLbl="fgAcc2" presStyleIdx="2" presStyleCnt="4">
        <dgm:presLayoutVars>
          <dgm:chPref val="3"/>
        </dgm:presLayoutVars>
      </dgm:prSet>
      <dgm:spPr/>
    </dgm:pt>
    <dgm:pt modelId="{19482622-0ABB-45FA-A606-0693646004E6}" type="pres">
      <dgm:prSet presAssocID="{63B3C333-DA4A-4503-8B6A-F23A1A13882F}" presName="hierChild3" presStyleCnt="0"/>
      <dgm:spPr/>
    </dgm:pt>
    <dgm:pt modelId="{12980C78-BFFC-4D81-AED6-31476AEB95E9}" type="pres">
      <dgm:prSet presAssocID="{6F80F74D-CFE2-44FC-87C0-3BEB5CFD2547}" presName="Name10" presStyleLbl="parChTrans1D2" presStyleIdx="3" presStyleCnt="4"/>
      <dgm:spPr/>
    </dgm:pt>
    <dgm:pt modelId="{E0E5B515-B991-4F54-931D-B4203F9D4C6E}" type="pres">
      <dgm:prSet presAssocID="{A1EB2E09-0BEE-4ADC-848B-BDF7F60D2516}" presName="hierRoot2" presStyleCnt="0"/>
      <dgm:spPr/>
    </dgm:pt>
    <dgm:pt modelId="{BBEF832E-3888-499E-A5C5-A9DC2F581F0C}" type="pres">
      <dgm:prSet presAssocID="{A1EB2E09-0BEE-4ADC-848B-BDF7F60D2516}" presName="composite2" presStyleCnt="0"/>
      <dgm:spPr/>
    </dgm:pt>
    <dgm:pt modelId="{62A0FAB5-E4C2-4BA3-A870-AB0A1544C3B0}" type="pres">
      <dgm:prSet presAssocID="{A1EB2E09-0BEE-4ADC-848B-BDF7F60D2516}" presName="background2" presStyleLbl="node2" presStyleIdx="3" presStyleCnt="4"/>
      <dgm:spPr/>
    </dgm:pt>
    <dgm:pt modelId="{330A2268-0A4A-4D6A-A64D-92659B08E4AF}" type="pres">
      <dgm:prSet presAssocID="{A1EB2E09-0BEE-4ADC-848B-BDF7F60D2516}" presName="text2" presStyleLbl="fgAcc2" presStyleIdx="3" presStyleCnt="4" custScaleX="129096">
        <dgm:presLayoutVars>
          <dgm:chPref val="3"/>
        </dgm:presLayoutVars>
      </dgm:prSet>
      <dgm:spPr/>
    </dgm:pt>
    <dgm:pt modelId="{2337DA5A-9F8F-4866-9031-F06B05E42E67}" type="pres">
      <dgm:prSet presAssocID="{A1EB2E09-0BEE-4ADC-848B-BDF7F60D2516}" presName="hierChild3" presStyleCnt="0"/>
      <dgm:spPr/>
    </dgm:pt>
  </dgm:ptLst>
  <dgm:cxnLst>
    <dgm:cxn modelId="{AB52D71D-452F-4F13-A603-F08996CAD49B}" type="presOf" srcId="{60120EC8-BA52-4329-AD10-D7FA49692E74}" destId="{2F241883-786E-41DF-8C50-D019AFF8E719}" srcOrd="0" destOrd="0" presId="urn:microsoft.com/office/officeart/2005/8/layout/hierarchy1"/>
    <dgm:cxn modelId="{5060F726-FC23-46D6-B10C-E2A4D52A1084}" type="presOf" srcId="{8391FEA1-4139-40C2-A0F8-7BE1A1DB0371}" destId="{0343F30C-E5E0-49FD-973B-52E7AC060249}" srcOrd="0" destOrd="0" presId="urn:microsoft.com/office/officeart/2005/8/layout/hierarchy1"/>
    <dgm:cxn modelId="{CC3D7341-73DF-4039-B50B-165D1A64FE68}" srcId="{94C8FD62-25B0-4777-ACC5-2836BA5A600E}" destId="{63B3C333-DA4A-4503-8B6A-F23A1A13882F}" srcOrd="2" destOrd="0" parTransId="{8391FEA1-4139-40C2-A0F8-7BE1A1DB0371}" sibTransId="{C215B0CA-17DB-4C09-80E6-9D01CD13C3E8}"/>
    <dgm:cxn modelId="{4D88724A-157F-4186-809E-0137B7F3D9BA}" srcId="{94C8FD62-25B0-4777-ACC5-2836BA5A600E}" destId="{240FACA4-7809-40B4-A980-3690D891792D}" srcOrd="1" destOrd="0" parTransId="{05C26017-C4F6-48EE-A539-E0FF79024E27}" sibTransId="{A7A92C7A-095D-4D3E-8D5C-81D2C4E2867F}"/>
    <dgm:cxn modelId="{82C4A852-1C69-44B0-9505-5FC84D9993DB}" type="presOf" srcId="{A1EB2E09-0BEE-4ADC-848B-BDF7F60D2516}" destId="{330A2268-0A4A-4D6A-A64D-92659B08E4AF}" srcOrd="0" destOrd="0" presId="urn:microsoft.com/office/officeart/2005/8/layout/hierarchy1"/>
    <dgm:cxn modelId="{BEBE765D-0271-4131-84E0-EFD8C1DE027D}" srcId="{8248AA6D-0D2E-4024-B457-9CC4B4FA8179}" destId="{94C8FD62-25B0-4777-ACC5-2836BA5A600E}" srcOrd="0" destOrd="0" parTransId="{2BE7AC80-49BA-41CB-8966-4A762A81B332}" sibTransId="{68ECA08F-1769-4ECD-9FD3-B2EDFDB96685}"/>
    <dgm:cxn modelId="{020AE174-ED69-44A1-B6C2-BF2DD63DB891}" srcId="{94C8FD62-25B0-4777-ACC5-2836BA5A600E}" destId="{A1EB2E09-0BEE-4ADC-848B-BDF7F60D2516}" srcOrd="3" destOrd="0" parTransId="{6F80F74D-CFE2-44FC-87C0-3BEB5CFD2547}" sibTransId="{5D2B2491-3441-41E5-BA3C-F4BBA416A6C4}"/>
    <dgm:cxn modelId="{287B6A98-812E-4D2D-AEDC-7AA5A486BCED}" srcId="{94C8FD62-25B0-4777-ACC5-2836BA5A600E}" destId="{A4843420-5BDD-4681-BC09-D07FF965B2D5}" srcOrd="0" destOrd="0" parTransId="{60120EC8-BA52-4329-AD10-D7FA49692E74}" sibTransId="{DF914DA4-11B3-4D52-B7BB-841D818EAB59}"/>
    <dgm:cxn modelId="{913228A1-29D9-45F5-B3C6-7D32C1E4016A}" type="presOf" srcId="{05C26017-C4F6-48EE-A539-E0FF79024E27}" destId="{9F028500-B23B-4E07-AD08-5FBDBA700B2A}" srcOrd="0" destOrd="0" presId="urn:microsoft.com/office/officeart/2005/8/layout/hierarchy1"/>
    <dgm:cxn modelId="{AE59D8B9-A119-4F05-8D0C-EEEAF94F507F}" type="presOf" srcId="{6F80F74D-CFE2-44FC-87C0-3BEB5CFD2547}" destId="{12980C78-BFFC-4D81-AED6-31476AEB95E9}" srcOrd="0" destOrd="0" presId="urn:microsoft.com/office/officeart/2005/8/layout/hierarchy1"/>
    <dgm:cxn modelId="{2B85B7CD-B4DE-4382-A3EB-8BC8BC1AB2AE}" type="presOf" srcId="{A4843420-5BDD-4681-BC09-D07FF965B2D5}" destId="{C487CE82-4392-4B30-830F-91B522EBA17E}" srcOrd="0" destOrd="0" presId="urn:microsoft.com/office/officeart/2005/8/layout/hierarchy1"/>
    <dgm:cxn modelId="{22B372D0-4C90-4383-929F-20DB5E61FEAC}" type="presOf" srcId="{8248AA6D-0D2E-4024-B457-9CC4B4FA8179}" destId="{CBB7463E-B321-4E7C-B7B0-0E75FE30D216}" srcOrd="0" destOrd="0" presId="urn:microsoft.com/office/officeart/2005/8/layout/hierarchy1"/>
    <dgm:cxn modelId="{CEFD45D2-5CB8-4CC2-9C01-D540FBB02C88}" type="presOf" srcId="{240FACA4-7809-40B4-A980-3690D891792D}" destId="{5710EDB7-40AD-4747-B595-AD351A7AB183}" srcOrd="0" destOrd="0" presId="urn:microsoft.com/office/officeart/2005/8/layout/hierarchy1"/>
    <dgm:cxn modelId="{323555D5-B26B-4145-9A7C-AAA25E5CC61A}" type="presOf" srcId="{94C8FD62-25B0-4777-ACC5-2836BA5A600E}" destId="{AD8FFD6F-4D34-4FEC-8912-03FF65FDE136}" srcOrd="0" destOrd="0" presId="urn:microsoft.com/office/officeart/2005/8/layout/hierarchy1"/>
    <dgm:cxn modelId="{C00AA3E3-E85D-4562-A0FE-4A87FDB0B2B6}" type="presOf" srcId="{63B3C333-DA4A-4503-8B6A-F23A1A13882F}" destId="{A1912595-8A2B-4814-B2FA-D0E78DFCB7AC}" srcOrd="0" destOrd="0" presId="urn:microsoft.com/office/officeart/2005/8/layout/hierarchy1"/>
    <dgm:cxn modelId="{B8368186-EB7B-45F4-B2FC-482A4B3E912B}" type="presParOf" srcId="{CBB7463E-B321-4E7C-B7B0-0E75FE30D216}" destId="{621FB26A-8ADA-482D-8025-59B6821902F0}" srcOrd="0" destOrd="0" presId="urn:microsoft.com/office/officeart/2005/8/layout/hierarchy1"/>
    <dgm:cxn modelId="{C9A31E27-FFD0-4689-8CC6-F69E7D3E036A}" type="presParOf" srcId="{621FB26A-8ADA-482D-8025-59B6821902F0}" destId="{0A4A9062-6063-45FD-B3BE-BA9B5EECC311}" srcOrd="0" destOrd="0" presId="urn:microsoft.com/office/officeart/2005/8/layout/hierarchy1"/>
    <dgm:cxn modelId="{9C3FA623-69F0-4FF7-96C0-F11AE0C10956}" type="presParOf" srcId="{0A4A9062-6063-45FD-B3BE-BA9B5EECC311}" destId="{F28A1F01-5916-4FE7-A498-D3C01EE76509}" srcOrd="0" destOrd="0" presId="urn:microsoft.com/office/officeart/2005/8/layout/hierarchy1"/>
    <dgm:cxn modelId="{D23A3B70-F71B-46A5-BA7E-C8E3FB3858EA}" type="presParOf" srcId="{0A4A9062-6063-45FD-B3BE-BA9B5EECC311}" destId="{AD8FFD6F-4D34-4FEC-8912-03FF65FDE136}" srcOrd="1" destOrd="0" presId="urn:microsoft.com/office/officeart/2005/8/layout/hierarchy1"/>
    <dgm:cxn modelId="{B2DE4229-22B3-4670-AF56-3A38FEE81CB8}" type="presParOf" srcId="{621FB26A-8ADA-482D-8025-59B6821902F0}" destId="{F6AC2572-B271-4E12-B214-2DC1BDC82488}" srcOrd="1" destOrd="0" presId="urn:microsoft.com/office/officeart/2005/8/layout/hierarchy1"/>
    <dgm:cxn modelId="{C9F0252A-726E-44C0-B5E6-01238BA9C186}" type="presParOf" srcId="{F6AC2572-B271-4E12-B214-2DC1BDC82488}" destId="{2F241883-786E-41DF-8C50-D019AFF8E719}" srcOrd="0" destOrd="0" presId="urn:microsoft.com/office/officeart/2005/8/layout/hierarchy1"/>
    <dgm:cxn modelId="{A33D9742-B3C4-4424-A7FA-3ECAC5B20E96}" type="presParOf" srcId="{F6AC2572-B271-4E12-B214-2DC1BDC82488}" destId="{3F22606D-6108-45A1-A831-C1C78C1D546E}" srcOrd="1" destOrd="0" presId="urn:microsoft.com/office/officeart/2005/8/layout/hierarchy1"/>
    <dgm:cxn modelId="{1CD08CDE-ABCE-4DE4-AE00-59E8159220F2}" type="presParOf" srcId="{3F22606D-6108-45A1-A831-C1C78C1D546E}" destId="{E0646DE6-9D3E-4B59-9BD6-C7CB71860827}" srcOrd="0" destOrd="0" presId="urn:microsoft.com/office/officeart/2005/8/layout/hierarchy1"/>
    <dgm:cxn modelId="{A44F7B01-D321-435F-BAE4-4A61632F6ACE}" type="presParOf" srcId="{E0646DE6-9D3E-4B59-9BD6-C7CB71860827}" destId="{8F9AD6D6-ED2B-40AE-B871-A1E7D2A5B8B4}" srcOrd="0" destOrd="0" presId="urn:microsoft.com/office/officeart/2005/8/layout/hierarchy1"/>
    <dgm:cxn modelId="{C01F539D-B47C-43C5-8456-1142E0824556}" type="presParOf" srcId="{E0646DE6-9D3E-4B59-9BD6-C7CB71860827}" destId="{C487CE82-4392-4B30-830F-91B522EBA17E}" srcOrd="1" destOrd="0" presId="urn:microsoft.com/office/officeart/2005/8/layout/hierarchy1"/>
    <dgm:cxn modelId="{B86CCFC3-AFE9-4AAE-90D8-05651D79CA84}" type="presParOf" srcId="{3F22606D-6108-45A1-A831-C1C78C1D546E}" destId="{712C2DB4-460A-48E3-B37D-3C0D277E6511}" srcOrd="1" destOrd="0" presId="urn:microsoft.com/office/officeart/2005/8/layout/hierarchy1"/>
    <dgm:cxn modelId="{FBCF72C1-8CDE-4BDD-BB15-9EA9BB24B563}" type="presParOf" srcId="{F6AC2572-B271-4E12-B214-2DC1BDC82488}" destId="{9F028500-B23B-4E07-AD08-5FBDBA700B2A}" srcOrd="2" destOrd="0" presId="urn:microsoft.com/office/officeart/2005/8/layout/hierarchy1"/>
    <dgm:cxn modelId="{CE3020E9-ECBF-4EEC-BBDB-5A8AA0C9A1C6}" type="presParOf" srcId="{F6AC2572-B271-4E12-B214-2DC1BDC82488}" destId="{8D4CE4B7-0135-48AF-A2B4-596E1D4A3D21}" srcOrd="3" destOrd="0" presId="urn:microsoft.com/office/officeart/2005/8/layout/hierarchy1"/>
    <dgm:cxn modelId="{0881C858-57A7-4428-AE14-4955E493AC9E}" type="presParOf" srcId="{8D4CE4B7-0135-48AF-A2B4-596E1D4A3D21}" destId="{598EE960-3C7E-4FD9-A276-89C5F06DF5D6}" srcOrd="0" destOrd="0" presId="urn:microsoft.com/office/officeart/2005/8/layout/hierarchy1"/>
    <dgm:cxn modelId="{44A85EB7-EAFF-4625-8017-CFE7A1EE623F}" type="presParOf" srcId="{598EE960-3C7E-4FD9-A276-89C5F06DF5D6}" destId="{7DF0D192-694A-4EBE-A951-F50366197A9B}" srcOrd="0" destOrd="0" presId="urn:microsoft.com/office/officeart/2005/8/layout/hierarchy1"/>
    <dgm:cxn modelId="{20C95EF6-AEA0-4C35-A5E1-8DD47613403C}" type="presParOf" srcId="{598EE960-3C7E-4FD9-A276-89C5F06DF5D6}" destId="{5710EDB7-40AD-4747-B595-AD351A7AB183}" srcOrd="1" destOrd="0" presId="urn:microsoft.com/office/officeart/2005/8/layout/hierarchy1"/>
    <dgm:cxn modelId="{E4962335-726B-41E6-A6E5-F3E28DC584DF}" type="presParOf" srcId="{8D4CE4B7-0135-48AF-A2B4-596E1D4A3D21}" destId="{F1D28F1C-BB73-420E-AC3C-042187E01D28}" srcOrd="1" destOrd="0" presId="urn:microsoft.com/office/officeart/2005/8/layout/hierarchy1"/>
    <dgm:cxn modelId="{37167C17-CBF6-4637-95D5-17886DF31A38}" type="presParOf" srcId="{F6AC2572-B271-4E12-B214-2DC1BDC82488}" destId="{0343F30C-E5E0-49FD-973B-52E7AC060249}" srcOrd="4" destOrd="0" presId="urn:microsoft.com/office/officeart/2005/8/layout/hierarchy1"/>
    <dgm:cxn modelId="{1A3EB272-C286-4341-88FC-26F278CB6E93}" type="presParOf" srcId="{F6AC2572-B271-4E12-B214-2DC1BDC82488}" destId="{23AE1E5A-9330-4A5C-8340-86A5E6FFDE21}" srcOrd="5" destOrd="0" presId="urn:microsoft.com/office/officeart/2005/8/layout/hierarchy1"/>
    <dgm:cxn modelId="{EC0078F0-7D40-450E-AB96-C3B43CD06D72}" type="presParOf" srcId="{23AE1E5A-9330-4A5C-8340-86A5E6FFDE21}" destId="{928986B6-BB62-4E0E-B870-B716AEFB37CA}" srcOrd="0" destOrd="0" presId="urn:microsoft.com/office/officeart/2005/8/layout/hierarchy1"/>
    <dgm:cxn modelId="{95F1B43C-1D47-4451-84B8-C5DD700878BE}" type="presParOf" srcId="{928986B6-BB62-4E0E-B870-B716AEFB37CA}" destId="{569F8C68-0B39-4230-904A-18E203035AB9}" srcOrd="0" destOrd="0" presId="urn:microsoft.com/office/officeart/2005/8/layout/hierarchy1"/>
    <dgm:cxn modelId="{AB15A6F5-CB00-457A-A66B-061191EB26CA}" type="presParOf" srcId="{928986B6-BB62-4E0E-B870-B716AEFB37CA}" destId="{A1912595-8A2B-4814-B2FA-D0E78DFCB7AC}" srcOrd="1" destOrd="0" presId="urn:microsoft.com/office/officeart/2005/8/layout/hierarchy1"/>
    <dgm:cxn modelId="{B6F62584-E6ED-4307-B832-A98681D33D45}" type="presParOf" srcId="{23AE1E5A-9330-4A5C-8340-86A5E6FFDE21}" destId="{19482622-0ABB-45FA-A606-0693646004E6}" srcOrd="1" destOrd="0" presId="urn:microsoft.com/office/officeart/2005/8/layout/hierarchy1"/>
    <dgm:cxn modelId="{11AFCABB-FAE6-4A8C-863C-7EC9BC10D75B}" type="presParOf" srcId="{F6AC2572-B271-4E12-B214-2DC1BDC82488}" destId="{12980C78-BFFC-4D81-AED6-31476AEB95E9}" srcOrd="6" destOrd="0" presId="urn:microsoft.com/office/officeart/2005/8/layout/hierarchy1"/>
    <dgm:cxn modelId="{587526D0-F6C4-4F94-9239-99613C4CFE09}" type="presParOf" srcId="{F6AC2572-B271-4E12-B214-2DC1BDC82488}" destId="{E0E5B515-B991-4F54-931D-B4203F9D4C6E}" srcOrd="7" destOrd="0" presId="urn:microsoft.com/office/officeart/2005/8/layout/hierarchy1"/>
    <dgm:cxn modelId="{0D26EE59-B523-497A-9267-63FAAD992CD6}" type="presParOf" srcId="{E0E5B515-B991-4F54-931D-B4203F9D4C6E}" destId="{BBEF832E-3888-499E-A5C5-A9DC2F581F0C}" srcOrd="0" destOrd="0" presId="urn:microsoft.com/office/officeart/2005/8/layout/hierarchy1"/>
    <dgm:cxn modelId="{764215EF-FE5A-4752-8D0C-C40809AAA4A3}" type="presParOf" srcId="{BBEF832E-3888-499E-A5C5-A9DC2F581F0C}" destId="{62A0FAB5-E4C2-4BA3-A870-AB0A1544C3B0}" srcOrd="0" destOrd="0" presId="urn:microsoft.com/office/officeart/2005/8/layout/hierarchy1"/>
    <dgm:cxn modelId="{2A83A3B5-7204-49DD-9EEC-A38C00D2A406}" type="presParOf" srcId="{BBEF832E-3888-499E-A5C5-A9DC2F581F0C}" destId="{330A2268-0A4A-4D6A-A64D-92659B08E4AF}" srcOrd="1" destOrd="0" presId="urn:microsoft.com/office/officeart/2005/8/layout/hierarchy1"/>
    <dgm:cxn modelId="{E18ED669-7F8D-457A-9A29-E5D27D0BC9E5}" type="presParOf" srcId="{E0E5B515-B991-4F54-931D-B4203F9D4C6E}" destId="{2337DA5A-9F8F-4866-9031-F06B05E42E6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48AA6D-0D2E-4024-B457-9CC4B4FA817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C8FD62-25B0-4777-ACC5-2836BA5A600E}">
      <dgm:prSet phldrT="[Текст]" custT="1"/>
      <dgm:spPr/>
      <dgm:t>
        <a:bodyPr/>
        <a:lstStyle/>
        <a:p>
          <a:r>
            <a:rPr lang="ru-RU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Проблемы  </a:t>
          </a:r>
        </a:p>
      </dgm:t>
    </dgm:pt>
    <dgm:pt modelId="{2BE7AC80-49BA-41CB-8966-4A762A81B332}" type="parTrans" cxnId="{BEBE765D-0271-4131-84E0-EFD8C1DE027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8ECA08F-1769-4ECD-9FD3-B2EDFDB96685}" type="sibTrans" cxnId="{BEBE765D-0271-4131-84E0-EFD8C1DE027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843420-5BDD-4681-BC09-D07FF965B2D5}">
      <dgm:prSet phldrT="[Текст]" custT="1"/>
      <dgm:spPr/>
      <dgm:t>
        <a:bodyPr/>
        <a:lstStyle/>
        <a:p>
          <a:r>
            <a:rPr lang="ru-RU" sz="18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механизма перехода на дистанционный режим обучения</a:t>
          </a:r>
        </a:p>
      </dgm:t>
    </dgm:pt>
    <dgm:pt modelId="{60120EC8-BA52-4329-AD10-D7FA49692E74}" type="parTrans" cxnId="{287B6A98-812E-4D2D-AEDC-7AA5A486BCED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914DA4-11B3-4D52-B7BB-841D818EAB59}" type="sibTrans" cxnId="{287B6A98-812E-4D2D-AEDC-7AA5A486BCED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40FACA4-7809-40B4-A980-3690D891792D}">
      <dgm:prSet phldrT="[Текст]" custT="1"/>
      <dgm:spPr/>
      <dgm:t>
        <a:bodyPr/>
        <a:lstStyle/>
        <a:p>
          <a:r>
            <a:rPr lang="ru-RU" sz="18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механизма контроля за процессом</a:t>
          </a:r>
        </a:p>
      </dgm:t>
    </dgm:pt>
    <dgm:pt modelId="{05C26017-C4F6-48EE-A539-E0FF79024E27}" type="parTrans" cxnId="{4D88724A-157F-4186-809E-0137B7F3D9BA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A92C7A-095D-4D3E-8D5C-81D2C4E2867F}" type="sibTrans" cxnId="{4D88724A-157F-4186-809E-0137B7F3D9B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EB2E09-0BEE-4ADC-848B-BDF7F60D2516}">
      <dgm:prSet custT="1"/>
      <dgm:spPr/>
      <dgm:t>
        <a:bodyPr/>
        <a:lstStyle/>
        <a:p>
          <a:r>
            <a:rPr lang="ru-RU" sz="1800" b="1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rPr>
            <a:t>Загруженность сети Интернет</a:t>
          </a:r>
        </a:p>
      </dgm:t>
    </dgm:pt>
    <dgm:pt modelId="{6F80F74D-CFE2-44FC-87C0-3BEB5CFD2547}" type="parTrans" cxnId="{020AE174-ED69-44A1-B6C2-BF2DD63DB891}">
      <dgm:prSet custT="1"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2B2491-3441-41E5-BA3C-F4BBA416A6C4}" type="sibTrans" cxnId="{020AE174-ED69-44A1-B6C2-BF2DD63DB891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B64F5-C5D3-4454-AD97-34DDFA38EF15}">
      <dgm:prSet custT="1"/>
      <dgm:spPr/>
      <dgm:t>
        <a:bodyPr/>
        <a:lstStyle/>
        <a:p>
          <a:r>
            <a:rPr lang="ru-RU" sz="18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готовность участников педагогического процесса</a:t>
          </a:r>
        </a:p>
      </dgm:t>
    </dgm:pt>
    <dgm:pt modelId="{C67D9082-1D39-427E-AE8B-C2C6199D98E7}" type="parTrans" cxnId="{B00BA0FF-BE83-454E-8484-9F7EAA7A8C54}">
      <dgm:prSet/>
      <dgm:spPr/>
      <dgm:t>
        <a:bodyPr/>
        <a:lstStyle/>
        <a:p>
          <a:endParaRPr lang="ru-RU"/>
        </a:p>
      </dgm:t>
    </dgm:pt>
    <dgm:pt modelId="{6AECF8B6-7211-4420-9075-A029ECF3AF80}" type="sibTrans" cxnId="{B00BA0FF-BE83-454E-8484-9F7EAA7A8C54}">
      <dgm:prSet/>
      <dgm:spPr/>
      <dgm:t>
        <a:bodyPr/>
        <a:lstStyle/>
        <a:p>
          <a:endParaRPr lang="ru-RU"/>
        </a:p>
      </dgm:t>
    </dgm:pt>
    <dgm:pt modelId="{CBB7463E-B321-4E7C-B7B0-0E75FE30D216}" type="pres">
      <dgm:prSet presAssocID="{8248AA6D-0D2E-4024-B457-9CC4B4FA817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21FB26A-8ADA-482D-8025-59B6821902F0}" type="pres">
      <dgm:prSet presAssocID="{94C8FD62-25B0-4777-ACC5-2836BA5A600E}" presName="hierRoot1" presStyleCnt="0"/>
      <dgm:spPr/>
    </dgm:pt>
    <dgm:pt modelId="{0A4A9062-6063-45FD-B3BE-BA9B5EECC311}" type="pres">
      <dgm:prSet presAssocID="{94C8FD62-25B0-4777-ACC5-2836BA5A600E}" presName="composite" presStyleCnt="0"/>
      <dgm:spPr/>
    </dgm:pt>
    <dgm:pt modelId="{F28A1F01-5916-4FE7-A498-D3C01EE76509}" type="pres">
      <dgm:prSet presAssocID="{94C8FD62-25B0-4777-ACC5-2836BA5A600E}" presName="background" presStyleLbl="node0" presStyleIdx="0" presStyleCnt="1"/>
      <dgm:spPr/>
    </dgm:pt>
    <dgm:pt modelId="{AD8FFD6F-4D34-4FEC-8912-03FF65FDE136}" type="pres">
      <dgm:prSet presAssocID="{94C8FD62-25B0-4777-ACC5-2836BA5A600E}" presName="text" presStyleLbl="fgAcc0" presStyleIdx="0" presStyleCnt="1" custScaleX="174812" custScaleY="115737" custLinFactNeighborX="-19513" custLinFactNeighborY="-40971">
        <dgm:presLayoutVars>
          <dgm:chPref val="3"/>
        </dgm:presLayoutVars>
      </dgm:prSet>
      <dgm:spPr/>
    </dgm:pt>
    <dgm:pt modelId="{F6AC2572-B271-4E12-B214-2DC1BDC82488}" type="pres">
      <dgm:prSet presAssocID="{94C8FD62-25B0-4777-ACC5-2836BA5A600E}" presName="hierChild2" presStyleCnt="0"/>
      <dgm:spPr/>
    </dgm:pt>
    <dgm:pt modelId="{2F241883-786E-41DF-8C50-D019AFF8E719}" type="pres">
      <dgm:prSet presAssocID="{60120EC8-BA52-4329-AD10-D7FA49692E74}" presName="Name10" presStyleLbl="parChTrans1D2" presStyleIdx="0" presStyleCnt="4"/>
      <dgm:spPr/>
    </dgm:pt>
    <dgm:pt modelId="{3F22606D-6108-45A1-A831-C1C78C1D546E}" type="pres">
      <dgm:prSet presAssocID="{A4843420-5BDD-4681-BC09-D07FF965B2D5}" presName="hierRoot2" presStyleCnt="0"/>
      <dgm:spPr/>
    </dgm:pt>
    <dgm:pt modelId="{E0646DE6-9D3E-4B59-9BD6-C7CB71860827}" type="pres">
      <dgm:prSet presAssocID="{A4843420-5BDD-4681-BC09-D07FF965B2D5}" presName="composite2" presStyleCnt="0"/>
      <dgm:spPr/>
    </dgm:pt>
    <dgm:pt modelId="{8F9AD6D6-ED2B-40AE-B871-A1E7D2A5B8B4}" type="pres">
      <dgm:prSet presAssocID="{A4843420-5BDD-4681-BC09-D07FF965B2D5}" presName="background2" presStyleLbl="node2" presStyleIdx="0" presStyleCnt="4"/>
      <dgm:spPr/>
    </dgm:pt>
    <dgm:pt modelId="{C487CE82-4392-4B30-830F-91B522EBA17E}" type="pres">
      <dgm:prSet presAssocID="{A4843420-5BDD-4681-BC09-D07FF965B2D5}" presName="text2" presStyleLbl="fgAcc2" presStyleIdx="0" presStyleCnt="4" custScaleX="127367" custScaleY="175376">
        <dgm:presLayoutVars>
          <dgm:chPref val="3"/>
        </dgm:presLayoutVars>
      </dgm:prSet>
      <dgm:spPr/>
    </dgm:pt>
    <dgm:pt modelId="{712C2DB4-460A-48E3-B37D-3C0D277E6511}" type="pres">
      <dgm:prSet presAssocID="{A4843420-5BDD-4681-BC09-D07FF965B2D5}" presName="hierChild3" presStyleCnt="0"/>
      <dgm:spPr/>
    </dgm:pt>
    <dgm:pt modelId="{9F028500-B23B-4E07-AD08-5FBDBA700B2A}" type="pres">
      <dgm:prSet presAssocID="{05C26017-C4F6-48EE-A539-E0FF79024E27}" presName="Name10" presStyleLbl="parChTrans1D2" presStyleIdx="1" presStyleCnt="4"/>
      <dgm:spPr/>
    </dgm:pt>
    <dgm:pt modelId="{8D4CE4B7-0135-48AF-A2B4-596E1D4A3D21}" type="pres">
      <dgm:prSet presAssocID="{240FACA4-7809-40B4-A980-3690D891792D}" presName="hierRoot2" presStyleCnt="0"/>
      <dgm:spPr/>
    </dgm:pt>
    <dgm:pt modelId="{598EE960-3C7E-4FD9-A276-89C5F06DF5D6}" type="pres">
      <dgm:prSet presAssocID="{240FACA4-7809-40B4-A980-3690D891792D}" presName="composite2" presStyleCnt="0"/>
      <dgm:spPr/>
    </dgm:pt>
    <dgm:pt modelId="{7DF0D192-694A-4EBE-A951-F50366197A9B}" type="pres">
      <dgm:prSet presAssocID="{240FACA4-7809-40B4-A980-3690D891792D}" presName="background2" presStyleLbl="node2" presStyleIdx="1" presStyleCnt="4"/>
      <dgm:spPr/>
    </dgm:pt>
    <dgm:pt modelId="{5710EDB7-40AD-4747-B595-AD351A7AB183}" type="pres">
      <dgm:prSet presAssocID="{240FACA4-7809-40B4-A980-3690D891792D}" presName="text2" presStyleLbl="fgAcc2" presStyleIdx="1" presStyleCnt="4" custScaleX="125159" custScaleY="181765" custLinFactNeighborX="-1951" custLinFactNeighborY="-2049">
        <dgm:presLayoutVars>
          <dgm:chPref val="3"/>
        </dgm:presLayoutVars>
      </dgm:prSet>
      <dgm:spPr/>
    </dgm:pt>
    <dgm:pt modelId="{F1D28F1C-BB73-420E-AC3C-042187E01D28}" type="pres">
      <dgm:prSet presAssocID="{240FACA4-7809-40B4-A980-3690D891792D}" presName="hierChild3" presStyleCnt="0"/>
      <dgm:spPr/>
    </dgm:pt>
    <dgm:pt modelId="{07718A62-9806-4B4D-87BC-0F0EF3E7ABE7}" type="pres">
      <dgm:prSet presAssocID="{C67D9082-1D39-427E-AE8B-C2C6199D98E7}" presName="Name10" presStyleLbl="parChTrans1D2" presStyleIdx="2" presStyleCnt="4"/>
      <dgm:spPr/>
    </dgm:pt>
    <dgm:pt modelId="{0D0141E9-5A65-4BF6-886B-A95F7F3D7E5D}" type="pres">
      <dgm:prSet presAssocID="{30BB64F5-C5D3-4454-AD97-34DDFA38EF15}" presName="hierRoot2" presStyleCnt="0"/>
      <dgm:spPr/>
    </dgm:pt>
    <dgm:pt modelId="{0567642E-724F-48FA-B95D-17A79EE6FFF0}" type="pres">
      <dgm:prSet presAssocID="{30BB64F5-C5D3-4454-AD97-34DDFA38EF15}" presName="composite2" presStyleCnt="0"/>
      <dgm:spPr/>
    </dgm:pt>
    <dgm:pt modelId="{8B3A9CF6-C1CF-400E-AD39-42BEDCFDED60}" type="pres">
      <dgm:prSet presAssocID="{30BB64F5-C5D3-4454-AD97-34DDFA38EF15}" presName="background2" presStyleLbl="node2" presStyleIdx="2" presStyleCnt="4"/>
      <dgm:spPr/>
    </dgm:pt>
    <dgm:pt modelId="{0E57D5A1-8C4A-46B3-8652-369C7253F9C4}" type="pres">
      <dgm:prSet presAssocID="{30BB64F5-C5D3-4454-AD97-34DDFA38EF15}" presName="text2" presStyleLbl="fgAcc2" presStyleIdx="2" presStyleCnt="4" custScaleX="118455" custScaleY="175450">
        <dgm:presLayoutVars>
          <dgm:chPref val="3"/>
        </dgm:presLayoutVars>
      </dgm:prSet>
      <dgm:spPr/>
    </dgm:pt>
    <dgm:pt modelId="{82FBF54F-9580-49D6-8443-9E58196333CF}" type="pres">
      <dgm:prSet presAssocID="{30BB64F5-C5D3-4454-AD97-34DDFA38EF15}" presName="hierChild3" presStyleCnt="0"/>
      <dgm:spPr/>
    </dgm:pt>
    <dgm:pt modelId="{12980C78-BFFC-4D81-AED6-31476AEB95E9}" type="pres">
      <dgm:prSet presAssocID="{6F80F74D-CFE2-44FC-87C0-3BEB5CFD2547}" presName="Name10" presStyleLbl="parChTrans1D2" presStyleIdx="3" presStyleCnt="4"/>
      <dgm:spPr/>
    </dgm:pt>
    <dgm:pt modelId="{E0E5B515-B991-4F54-931D-B4203F9D4C6E}" type="pres">
      <dgm:prSet presAssocID="{A1EB2E09-0BEE-4ADC-848B-BDF7F60D2516}" presName="hierRoot2" presStyleCnt="0"/>
      <dgm:spPr/>
    </dgm:pt>
    <dgm:pt modelId="{BBEF832E-3888-499E-A5C5-A9DC2F581F0C}" type="pres">
      <dgm:prSet presAssocID="{A1EB2E09-0BEE-4ADC-848B-BDF7F60D2516}" presName="composite2" presStyleCnt="0"/>
      <dgm:spPr/>
    </dgm:pt>
    <dgm:pt modelId="{62A0FAB5-E4C2-4BA3-A870-AB0A1544C3B0}" type="pres">
      <dgm:prSet presAssocID="{A1EB2E09-0BEE-4ADC-848B-BDF7F60D2516}" presName="background2" presStyleLbl="node2" presStyleIdx="3" presStyleCnt="4"/>
      <dgm:spPr/>
    </dgm:pt>
    <dgm:pt modelId="{330A2268-0A4A-4D6A-A64D-92659B08E4AF}" type="pres">
      <dgm:prSet presAssocID="{A1EB2E09-0BEE-4ADC-848B-BDF7F60D2516}" presName="text2" presStyleLbl="fgAcc2" presStyleIdx="3" presStyleCnt="4" custScaleX="130076" custScaleY="186967" custLinFactNeighborX="10287" custLinFactNeighborY="-12599">
        <dgm:presLayoutVars>
          <dgm:chPref val="3"/>
        </dgm:presLayoutVars>
      </dgm:prSet>
      <dgm:spPr/>
    </dgm:pt>
    <dgm:pt modelId="{2337DA5A-9F8F-4866-9031-F06B05E42E67}" type="pres">
      <dgm:prSet presAssocID="{A1EB2E09-0BEE-4ADC-848B-BDF7F60D2516}" presName="hierChild3" presStyleCnt="0"/>
      <dgm:spPr/>
    </dgm:pt>
  </dgm:ptLst>
  <dgm:cxnLst>
    <dgm:cxn modelId="{FBD0F313-67D9-4C94-96C4-903442841EC5}" type="presOf" srcId="{C67D9082-1D39-427E-AE8B-C2C6199D98E7}" destId="{07718A62-9806-4B4D-87BC-0F0EF3E7ABE7}" srcOrd="0" destOrd="0" presId="urn:microsoft.com/office/officeart/2005/8/layout/hierarchy1"/>
    <dgm:cxn modelId="{BBD35247-C9BD-491E-ADA6-43449D6FC53E}" type="presOf" srcId="{6F80F74D-CFE2-44FC-87C0-3BEB5CFD2547}" destId="{12980C78-BFFC-4D81-AED6-31476AEB95E9}" srcOrd="0" destOrd="0" presId="urn:microsoft.com/office/officeart/2005/8/layout/hierarchy1"/>
    <dgm:cxn modelId="{4D88724A-157F-4186-809E-0137B7F3D9BA}" srcId="{94C8FD62-25B0-4777-ACC5-2836BA5A600E}" destId="{240FACA4-7809-40B4-A980-3690D891792D}" srcOrd="1" destOrd="0" parTransId="{05C26017-C4F6-48EE-A539-E0FF79024E27}" sibTransId="{A7A92C7A-095D-4D3E-8D5C-81D2C4E2867F}"/>
    <dgm:cxn modelId="{D3A98451-C47F-4282-B493-4CBE39C0F831}" type="presOf" srcId="{A1EB2E09-0BEE-4ADC-848B-BDF7F60D2516}" destId="{330A2268-0A4A-4D6A-A64D-92659B08E4AF}" srcOrd="0" destOrd="0" presId="urn:microsoft.com/office/officeart/2005/8/layout/hierarchy1"/>
    <dgm:cxn modelId="{F3278156-3B0D-49B8-8ADE-B527DE97CCA3}" type="presOf" srcId="{240FACA4-7809-40B4-A980-3690D891792D}" destId="{5710EDB7-40AD-4747-B595-AD351A7AB183}" srcOrd="0" destOrd="0" presId="urn:microsoft.com/office/officeart/2005/8/layout/hierarchy1"/>
    <dgm:cxn modelId="{BEBE765D-0271-4131-84E0-EFD8C1DE027D}" srcId="{8248AA6D-0D2E-4024-B457-9CC4B4FA8179}" destId="{94C8FD62-25B0-4777-ACC5-2836BA5A600E}" srcOrd="0" destOrd="0" parTransId="{2BE7AC80-49BA-41CB-8966-4A762A81B332}" sibTransId="{68ECA08F-1769-4ECD-9FD3-B2EDFDB96685}"/>
    <dgm:cxn modelId="{020AE174-ED69-44A1-B6C2-BF2DD63DB891}" srcId="{94C8FD62-25B0-4777-ACC5-2836BA5A600E}" destId="{A1EB2E09-0BEE-4ADC-848B-BDF7F60D2516}" srcOrd="3" destOrd="0" parTransId="{6F80F74D-CFE2-44FC-87C0-3BEB5CFD2547}" sibTransId="{5D2B2491-3441-41E5-BA3C-F4BBA416A6C4}"/>
    <dgm:cxn modelId="{F933418B-FB25-4526-9CFA-DDDB7368AA41}" type="presOf" srcId="{60120EC8-BA52-4329-AD10-D7FA49692E74}" destId="{2F241883-786E-41DF-8C50-D019AFF8E719}" srcOrd="0" destOrd="0" presId="urn:microsoft.com/office/officeart/2005/8/layout/hierarchy1"/>
    <dgm:cxn modelId="{287B6A98-812E-4D2D-AEDC-7AA5A486BCED}" srcId="{94C8FD62-25B0-4777-ACC5-2836BA5A600E}" destId="{A4843420-5BDD-4681-BC09-D07FF965B2D5}" srcOrd="0" destOrd="0" parTransId="{60120EC8-BA52-4329-AD10-D7FA49692E74}" sibTransId="{DF914DA4-11B3-4D52-B7BB-841D818EAB59}"/>
    <dgm:cxn modelId="{5FFFA2A3-B618-43DB-87CB-80DA56929128}" type="presOf" srcId="{30BB64F5-C5D3-4454-AD97-34DDFA38EF15}" destId="{0E57D5A1-8C4A-46B3-8652-369C7253F9C4}" srcOrd="0" destOrd="0" presId="urn:microsoft.com/office/officeart/2005/8/layout/hierarchy1"/>
    <dgm:cxn modelId="{8C5CA1BC-2D8D-4777-91BA-AE94B840A8CC}" type="presOf" srcId="{A4843420-5BDD-4681-BC09-D07FF965B2D5}" destId="{C487CE82-4392-4B30-830F-91B522EBA17E}" srcOrd="0" destOrd="0" presId="urn:microsoft.com/office/officeart/2005/8/layout/hierarchy1"/>
    <dgm:cxn modelId="{9D1C81D8-987E-45F3-874F-F36D6545A578}" type="presOf" srcId="{8248AA6D-0D2E-4024-B457-9CC4B4FA8179}" destId="{CBB7463E-B321-4E7C-B7B0-0E75FE30D216}" srcOrd="0" destOrd="0" presId="urn:microsoft.com/office/officeart/2005/8/layout/hierarchy1"/>
    <dgm:cxn modelId="{162CE3EE-45D9-4394-810E-4EEB5B452CCE}" type="presOf" srcId="{05C26017-C4F6-48EE-A539-E0FF79024E27}" destId="{9F028500-B23B-4E07-AD08-5FBDBA700B2A}" srcOrd="0" destOrd="0" presId="urn:microsoft.com/office/officeart/2005/8/layout/hierarchy1"/>
    <dgm:cxn modelId="{DE8A4CEF-C9ED-40F8-9485-3D58B37B7E36}" type="presOf" srcId="{94C8FD62-25B0-4777-ACC5-2836BA5A600E}" destId="{AD8FFD6F-4D34-4FEC-8912-03FF65FDE136}" srcOrd="0" destOrd="0" presId="urn:microsoft.com/office/officeart/2005/8/layout/hierarchy1"/>
    <dgm:cxn modelId="{B00BA0FF-BE83-454E-8484-9F7EAA7A8C54}" srcId="{94C8FD62-25B0-4777-ACC5-2836BA5A600E}" destId="{30BB64F5-C5D3-4454-AD97-34DDFA38EF15}" srcOrd="2" destOrd="0" parTransId="{C67D9082-1D39-427E-AE8B-C2C6199D98E7}" sibTransId="{6AECF8B6-7211-4420-9075-A029ECF3AF80}"/>
    <dgm:cxn modelId="{DA0E2298-4487-4840-95E6-D176B08E35F1}" type="presParOf" srcId="{CBB7463E-B321-4E7C-B7B0-0E75FE30D216}" destId="{621FB26A-8ADA-482D-8025-59B6821902F0}" srcOrd="0" destOrd="0" presId="urn:microsoft.com/office/officeart/2005/8/layout/hierarchy1"/>
    <dgm:cxn modelId="{63D8CA6D-E23B-4011-9950-4F82B6549CB8}" type="presParOf" srcId="{621FB26A-8ADA-482D-8025-59B6821902F0}" destId="{0A4A9062-6063-45FD-B3BE-BA9B5EECC311}" srcOrd="0" destOrd="0" presId="urn:microsoft.com/office/officeart/2005/8/layout/hierarchy1"/>
    <dgm:cxn modelId="{38B8850D-CBF8-4F97-B592-89B679A1C3B3}" type="presParOf" srcId="{0A4A9062-6063-45FD-B3BE-BA9B5EECC311}" destId="{F28A1F01-5916-4FE7-A498-D3C01EE76509}" srcOrd="0" destOrd="0" presId="urn:microsoft.com/office/officeart/2005/8/layout/hierarchy1"/>
    <dgm:cxn modelId="{034166C0-576A-4112-B8D0-56F0F9F40482}" type="presParOf" srcId="{0A4A9062-6063-45FD-B3BE-BA9B5EECC311}" destId="{AD8FFD6F-4D34-4FEC-8912-03FF65FDE136}" srcOrd="1" destOrd="0" presId="urn:microsoft.com/office/officeart/2005/8/layout/hierarchy1"/>
    <dgm:cxn modelId="{889BF21F-A45B-4D35-B9D7-33A541F25F90}" type="presParOf" srcId="{621FB26A-8ADA-482D-8025-59B6821902F0}" destId="{F6AC2572-B271-4E12-B214-2DC1BDC82488}" srcOrd="1" destOrd="0" presId="urn:microsoft.com/office/officeart/2005/8/layout/hierarchy1"/>
    <dgm:cxn modelId="{42FCF355-35E8-4083-AE68-D7F653B8EE4F}" type="presParOf" srcId="{F6AC2572-B271-4E12-B214-2DC1BDC82488}" destId="{2F241883-786E-41DF-8C50-D019AFF8E719}" srcOrd="0" destOrd="0" presId="urn:microsoft.com/office/officeart/2005/8/layout/hierarchy1"/>
    <dgm:cxn modelId="{FD639B3B-8529-4892-9B08-57ABC882D0CB}" type="presParOf" srcId="{F6AC2572-B271-4E12-B214-2DC1BDC82488}" destId="{3F22606D-6108-45A1-A831-C1C78C1D546E}" srcOrd="1" destOrd="0" presId="urn:microsoft.com/office/officeart/2005/8/layout/hierarchy1"/>
    <dgm:cxn modelId="{EB62FC33-F5A3-433A-BD53-E0C647D3582A}" type="presParOf" srcId="{3F22606D-6108-45A1-A831-C1C78C1D546E}" destId="{E0646DE6-9D3E-4B59-9BD6-C7CB71860827}" srcOrd="0" destOrd="0" presId="urn:microsoft.com/office/officeart/2005/8/layout/hierarchy1"/>
    <dgm:cxn modelId="{249108C2-099F-4F30-95F4-FC0F92A85115}" type="presParOf" srcId="{E0646DE6-9D3E-4B59-9BD6-C7CB71860827}" destId="{8F9AD6D6-ED2B-40AE-B871-A1E7D2A5B8B4}" srcOrd="0" destOrd="0" presId="urn:microsoft.com/office/officeart/2005/8/layout/hierarchy1"/>
    <dgm:cxn modelId="{38244073-67DF-471B-9BF9-069F2CAAA233}" type="presParOf" srcId="{E0646DE6-9D3E-4B59-9BD6-C7CB71860827}" destId="{C487CE82-4392-4B30-830F-91B522EBA17E}" srcOrd="1" destOrd="0" presId="urn:microsoft.com/office/officeart/2005/8/layout/hierarchy1"/>
    <dgm:cxn modelId="{68E3E2A7-3812-4DD1-A296-A3B00A1F518D}" type="presParOf" srcId="{3F22606D-6108-45A1-A831-C1C78C1D546E}" destId="{712C2DB4-460A-48E3-B37D-3C0D277E6511}" srcOrd="1" destOrd="0" presId="urn:microsoft.com/office/officeart/2005/8/layout/hierarchy1"/>
    <dgm:cxn modelId="{22546F24-6EBA-42E3-AA14-FA6A5086777E}" type="presParOf" srcId="{F6AC2572-B271-4E12-B214-2DC1BDC82488}" destId="{9F028500-B23B-4E07-AD08-5FBDBA700B2A}" srcOrd="2" destOrd="0" presId="urn:microsoft.com/office/officeart/2005/8/layout/hierarchy1"/>
    <dgm:cxn modelId="{97EA352C-7C85-4D81-BEBE-B43D2D1F5DB6}" type="presParOf" srcId="{F6AC2572-B271-4E12-B214-2DC1BDC82488}" destId="{8D4CE4B7-0135-48AF-A2B4-596E1D4A3D21}" srcOrd="3" destOrd="0" presId="urn:microsoft.com/office/officeart/2005/8/layout/hierarchy1"/>
    <dgm:cxn modelId="{81482C02-DC3F-466E-9BCA-13040C05F788}" type="presParOf" srcId="{8D4CE4B7-0135-48AF-A2B4-596E1D4A3D21}" destId="{598EE960-3C7E-4FD9-A276-89C5F06DF5D6}" srcOrd="0" destOrd="0" presId="urn:microsoft.com/office/officeart/2005/8/layout/hierarchy1"/>
    <dgm:cxn modelId="{28F6E890-9723-4C12-A421-B5A520A6B02D}" type="presParOf" srcId="{598EE960-3C7E-4FD9-A276-89C5F06DF5D6}" destId="{7DF0D192-694A-4EBE-A951-F50366197A9B}" srcOrd="0" destOrd="0" presId="urn:microsoft.com/office/officeart/2005/8/layout/hierarchy1"/>
    <dgm:cxn modelId="{36BB9A3D-74E7-42C6-856F-291F555E9938}" type="presParOf" srcId="{598EE960-3C7E-4FD9-A276-89C5F06DF5D6}" destId="{5710EDB7-40AD-4747-B595-AD351A7AB183}" srcOrd="1" destOrd="0" presId="urn:microsoft.com/office/officeart/2005/8/layout/hierarchy1"/>
    <dgm:cxn modelId="{6D8AEBD4-1A65-4AA4-8E4E-EB47F60A5669}" type="presParOf" srcId="{8D4CE4B7-0135-48AF-A2B4-596E1D4A3D21}" destId="{F1D28F1C-BB73-420E-AC3C-042187E01D28}" srcOrd="1" destOrd="0" presId="urn:microsoft.com/office/officeart/2005/8/layout/hierarchy1"/>
    <dgm:cxn modelId="{CD2779A3-483B-46C3-8490-C545D76D27B8}" type="presParOf" srcId="{F6AC2572-B271-4E12-B214-2DC1BDC82488}" destId="{07718A62-9806-4B4D-87BC-0F0EF3E7ABE7}" srcOrd="4" destOrd="0" presId="urn:microsoft.com/office/officeart/2005/8/layout/hierarchy1"/>
    <dgm:cxn modelId="{92D40E19-D42C-4BEA-BA10-A07E56931BBD}" type="presParOf" srcId="{F6AC2572-B271-4E12-B214-2DC1BDC82488}" destId="{0D0141E9-5A65-4BF6-886B-A95F7F3D7E5D}" srcOrd="5" destOrd="0" presId="urn:microsoft.com/office/officeart/2005/8/layout/hierarchy1"/>
    <dgm:cxn modelId="{74DE1167-CCE2-4107-AAA3-FD9CD7CED45C}" type="presParOf" srcId="{0D0141E9-5A65-4BF6-886B-A95F7F3D7E5D}" destId="{0567642E-724F-48FA-B95D-17A79EE6FFF0}" srcOrd="0" destOrd="0" presId="urn:microsoft.com/office/officeart/2005/8/layout/hierarchy1"/>
    <dgm:cxn modelId="{13216F44-E017-4F4D-AE70-8DC7C241765B}" type="presParOf" srcId="{0567642E-724F-48FA-B95D-17A79EE6FFF0}" destId="{8B3A9CF6-C1CF-400E-AD39-42BEDCFDED60}" srcOrd="0" destOrd="0" presId="urn:microsoft.com/office/officeart/2005/8/layout/hierarchy1"/>
    <dgm:cxn modelId="{86643F5F-DFDB-44C0-8F4D-17F26FE9B2A1}" type="presParOf" srcId="{0567642E-724F-48FA-B95D-17A79EE6FFF0}" destId="{0E57D5A1-8C4A-46B3-8652-369C7253F9C4}" srcOrd="1" destOrd="0" presId="urn:microsoft.com/office/officeart/2005/8/layout/hierarchy1"/>
    <dgm:cxn modelId="{6B0557AA-71CE-4B85-B9A2-8C9323182538}" type="presParOf" srcId="{0D0141E9-5A65-4BF6-886B-A95F7F3D7E5D}" destId="{82FBF54F-9580-49D6-8443-9E58196333CF}" srcOrd="1" destOrd="0" presId="urn:microsoft.com/office/officeart/2005/8/layout/hierarchy1"/>
    <dgm:cxn modelId="{63F49340-BD09-4F87-81D5-00F3EB813F6E}" type="presParOf" srcId="{F6AC2572-B271-4E12-B214-2DC1BDC82488}" destId="{12980C78-BFFC-4D81-AED6-31476AEB95E9}" srcOrd="6" destOrd="0" presId="urn:microsoft.com/office/officeart/2005/8/layout/hierarchy1"/>
    <dgm:cxn modelId="{47B7D0DC-BCEF-4006-A292-2AA58DC24B23}" type="presParOf" srcId="{F6AC2572-B271-4E12-B214-2DC1BDC82488}" destId="{E0E5B515-B991-4F54-931D-B4203F9D4C6E}" srcOrd="7" destOrd="0" presId="urn:microsoft.com/office/officeart/2005/8/layout/hierarchy1"/>
    <dgm:cxn modelId="{690F9804-B79C-4114-92A5-B562D4BCC785}" type="presParOf" srcId="{E0E5B515-B991-4F54-931D-B4203F9D4C6E}" destId="{BBEF832E-3888-499E-A5C5-A9DC2F581F0C}" srcOrd="0" destOrd="0" presId="urn:microsoft.com/office/officeart/2005/8/layout/hierarchy1"/>
    <dgm:cxn modelId="{951026F4-D934-46EF-9BAB-3829B43B6E17}" type="presParOf" srcId="{BBEF832E-3888-499E-A5C5-A9DC2F581F0C}" destId="{62A0FAB5-E4C2-4BA3-A870-AB0A1544C3B0}" srcOrd="0" destOrd="0" presId="urn:microsoft.com/office/officeart/2005/8/layout/hierarchy1"/>
    <dgm:cxn modelId="{21ED724B-02CC-42D9-BBCE-12E1B297A47D}" type="presParOf" srcId="{BBEF832E-3888-499E-A5C5-A9DC2F581F0C}" destId="{330A2268-0A4A-4D6A-A64D-92659B08E4AF}" srcOrd="1" destOrd="0" presId="urn:microsoft.com/office/officeart/2005/8/layout/hierarchy1"/>
    <dgm:cxn modelId="{94EDB73C-CF60-4B4C-B506-513ADF5D9639}" type="presParOf" srcId="{E0E5B515-B991-4F54-931D-B4203F9D4C6E}" destId="{2337DA5A-9F8F-4866-9031-F06B05E42E6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80C78-BFFC-4D81-AED6-31476AEB95E9}">
      <dsp:nvSpPr>
        <dsp:cNvPr id="0" name=""/>
        <dsp:cNvSpPr/>
      </dsp:nvSpPr>
      <dsp:spPr>
        <a:xfrm>
          <a:off x="2846870" y="1527976"/>
          <a:ext cx="2532421" cy="674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0909"/>
              </a:lnTo>
              <a:lnTo>
                <a:pt x="2532421" y="560909"/>
              </a:lnTo>
              <a:lnTo>
                <a:pt x="2532421" y="6742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43F30C-E5E0-49FD-973B-52E7AC060249}">
      <dsp:nvSpPr>
        <dsp:cNvPr id="0" name=""/>
        <dsp:cNvSpPr/>
      </dsp:nvSpPr>
      <dsp:spPr>
        <a:xfrm>
          <a:off x="2846870" y="1527976"/>
          <a:ext cx="858723" cy="6742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0909"/>
              </a:lnTo>
              <a:lnTo>
                <a:pt x="858723" y="560909"/>
              </a:lnTo>
              <a:lnTo>
                <a:pt x="858723" y="6742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028500-B23B-4E07-AD08-5FBDBA700B2A}">
      <dsp:nvSpPr>
        <dsp:cNvPr id="0" name=""/>
        <dsp:cNvSpPr/>
      </dsp:nvSpPr>
      <dsp:spPr>
        <a:xfrm>
          <a:off x="2186048" y="1527976"/>
          <a:ext cx="660821" cy="658352"/>
        </a:xfrm>
        <a:custGeom>
          <a:avLst/>
          <a:gdLst/>
          <a:ahLst/>
          <a:cxnLst/>
          <a:rect l="0" t="0" r="0" b="0"/>
          <a:pathLst>
            <a:path>
              <a:moveTo>
                <a:pt x="660821" y="0"/>
              </a:moveTo>
              <a:lnTo>
                <a:pt x="660821" y="544987"/>
              </a:lnTo>
              <a:lnTo>
                <a:pt x="0" y="544987"/>
              </a:lnTo>
              <a:lnTo>
                <a:pt x="0" y="65835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41883-786E-41DF-8C50-D019AFF8E719}">
      <dsp:nvSpPr>
        <dsp:cNvPr id="0" name=""/>
        <dsp:cNvSpPr/>
      </dsp:nvSpPr>
      <dsp:spPr>
        <a:xfrm>
          <a:off x="664123" y="1527976"/>
          <a:ext cx="2182746" cy="674274"/>
        </a:xfrm>
        <a:custGeom>
          <a:avLst/>
          <a:gdLst/>
          <a:ahLst/>
          <a:cxnLst/>
          <a:rect l="0" t="0" r="0" b="0"/>
          <a:pathLst>
            <a:path>
              <a:moveTo>
                <a:pt x="2182746" y="0"/>
              </a:moveTo>
              <a:lnTo>
                <a:pt x="2182746" y="560909"/>
              </a:lnTo>
              <a:lnTo>
                <a:pt x="0" y="560909"/>
              </a:lnTo>
              <a:lnTo>
                <a:pt x="0" y="6742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8A1F01-5916-4FE7-A498-D3C01EE76509}">
      <dsp:nvSpPr>
        <dsp:cNvPr id="0" name=""/>
        <dsp:cNvSpPr/>
      </dsp:nvSpPr>
      <dsp:spPr>
        <a:xfrm>
          <a:off x="1574356" y="628620"/>
          <a:ext cx="2545027" cy="8993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FFD6F-4D34-4FEC-8912-03FF65FDE136}">
      <dsp:nvSpPr>
        <dsp:cNvPr id="0" name=""/>
        <dsp:cNvSpPr/>
      </dsp:nvSpPr>
      <dsp:spPr>
        <a:xfrm>
          <a:off x="1710326" y="757792"/>
          <a:ext cx="2545027" cy="899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Ресурсы  </a:t>
          </a:r>
        </a:p>
      </dsp:txBody>
      <dsp:txXfrm>
        <a:off x="1736667" y="784133"/>
        <a:ext cx="2492345" cy="846673"/>
      </dsp:txXfrm>
    </dsp:sp>
    <dsp:sp modelId="{8F9AD6D6-ED2B-40AE-B871-A1E7D2A5B8B4}">
      <dsp:nvSpPr>
        <dsp:cNvPr id="0" name=""/>
        <dsp:cNvSpPr/>
      </dsp:nvSpPr>
      <dsp:spPr>
        <a:xfrm>
          <a:off x="2128" y="2202250"/>
          <a:ext cx="1323990" cy="89470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87CE82-4392-4B30-830F-91B522EBA17E}">
      <dsp:nvSpPr>
        <dsp:cNvPr id="0" name=""/>
        <dsp:cNvSpPr/>
      </dsp:nvSpPr>
      <dsp:spPr>
        <a:xfrm>
          <a:off x="138098" y="2331422"/>
          <a:ext cx="1323990" cy="89470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Кадровое обеспечение</a:t>
          </a:r>
        </a:p>
      </dsp:txBody>
      <dsp:txXfrm>
        <a:off x="164303" y="2357627"/>
        <a:ext cx="1271580" cy="842298"/>
      </dsp:txXfrm>
    </dsp:sp>
    <dsp:sp modelId="{7DF0D192-694A-4EBE-A951-F50366197A9B}">
      <dsp:nvSpPr>
        <dsp:cNvPr id="0" name=""/>
        <dsp:cNvSpPr/>
      </dsp:nvSpPr>
      <dsp:spPr>
        <a:xfrm>
          <a:off x="1574183" y="2186328"/>
          <a:ext cx="1223729" cy="7770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10EDB7-40AD-4747-B595-AD351A7AB183}">
      <dsp:nvSpPr>
        <dsp:cNvPr id="0" name=""/>
        <dsp:cNvSpPr/>
      </dsp:nvSpPr>
      <dsp:spPr>
        <a:xfrm>
          <a:off x="1710153" y="2315500"/>
          <a:ext cx="1223729" cy="7770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Материально-техническое оснащение</a:t>
          </a:r>
        </a:p>
      </dsp:txBody>
      <dsp:txXfrm>
        <a:off x="1732913" y="2338260"/>
        <a:ext cx="1178209" cy="731548"/>
      </dsp:txXfrm>
    </dsp:sp>
    <dsp:sp modelId="{569F8C68-0B39-4230-904A-18E203035AB9}">
      <dsp:nvSpPr>
        <dsp:cNvPr id="0" name=""/>
        <dsp:cNvSpPr/>
      </dsp:nvSpPr>
      <dsp:spPr>
        <a:xfrm>
          <a:off x="3093728" y="2202250"/>
          <a:ext cx="1223729" cy="7770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912595-8A2B-4814-B2FA-D0E78DFCB7AC}">
      <dsp:nvSpPr>
        <dsp:cNvPr id="0" name=""/>
        <dsp:cNvSpPr/>
      </dsp:nvSpPr>
      <dsp:spPr>
        <a:xfrm>
          <a:off x="3229698" y="2331422"/>
          <a:ext cx="1223729" cy="7770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rPr>
            <a:t>Программно-методическое обеспечение</a:t>
          </a:r>
        </a:p>
      </dsp:txBody>
      <dsp:txXfrm>
        <a:off x="3252458" y="2354182"/>
        <a:ext cx="1178209" cy="731548"/>
      </dsp:txXfrm>
    </dsp:sp>
    <dsp:sp modelId="{62A0FAB5-E4C2-4BA3-A870-AB0A1544C3B0}">
      <dsp:nvSpPr>
        <dsp:cNvPr id="0" name=""/>
        <dsp:cNvSpPr/>
      </dsp:nvSpPr>
      <dsp:spPr>
        <a:xfrm>
          <a:off x="4589398" y="2202250"/>
          <a:ext cx="1579786" cy="77706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A2268-0A4A-4D6A-A64D-92659B08E4AF}">
      <dsp:nvSpPr>
        <dsp:cNvPr id="0" name=""/>
        <dsp:cNvSpPr/>
      </dsp:nvSpPr>
      <dsp:spPr>
        <a:xfrm>
          <a:off x="4725368" y="2331422"/>
          <a:ext cx="1579786" cy="7770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Психологическая поддержка </a:t>
          </a:r>
        </a:p>
      </dsp:txBody>
      <dsp:txXfrm>
        <a:off x="4748128" y="2354182"/>
        <a:ext cx="1534266" cy="7315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980C78-BFFC-4D81-AED6-31476AEB95E9}">
      <dsp:nvSpPr>
        <dsp:cNvPr id="0" name=""/>
        <dsp:cNvSpPr/>
      </dsp:nvSpPr>
      <dsp:spPr>
        <a:xfrm>
          <a:off x="2880569" y="1340919"/>
          <a:ext cx="2597221" cy="513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2143"/>
              </a:lnTo>
              <a:lnTo>
                <a:pt x="2597221" y="412143"/>
              </a:lnTo>
              <a:lnTo>
                <a:pt x="2597221" y="51305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18A62-9806-4B4D-87BC-0F0EF3E7ABE7}">
      <dsp:nvSpPr>
        <dsp:cNvPr id="0" name=""/>
        <dsp:cNvSpPr/>
      </dsp:nvSpPr>
      <dsp:spPr>
        <a:xfrm>
          <a:off x="2880569" y="1340919"/>
          <a:ext cx="1000512" cy="6002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9291"/>
              </a:lnTo>
              <a:lnTo>
                <a:pt x="1000512" y="499291"/>
              </a:lnTo>
              <a:lnTo>
                <a:pt x="1000512" y="6002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028500-B23B-4E07-AD08-5FBDBA700B2A}">
      <dsp:nvSpPr>
        <dsp:cNvPr id="0" name=""/>
        <dsp:cNvSpPr/>
      </dsp:nvSpPr>
      <dsp:spPr>
        <a:xfrm>
          <a:off x="2290919" y="1340919"/>
          <a:ext cx="589650" cy="586030"/>
        </a:xfrm>
        <a:custGeom>
          <a:avLst/>
          <a:gdLst/>
          <a:ahLst/>
          <a:cxnLst/>
          <a:rect l="0" t="0" r="0" b="0"/>
          <a:pathLst>
            <a:path>
              <a:moveTo>
                <a:pt x="589650" y="0"/>
              </a:moveTo>
              <a:lnTo>
                <a:pt x="589650" y="485118"/>
              </a:lnTo>
              <a:lnTo>
                <a:pt x="0" y="485118"/>
              </a:lnTo>
              <a:lnTo>
                <a:pt x="0" y="5860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241883-786E-41DF-8C50-D019AFF8E719}">
      <dsp:nvSpPr>
        <dsp:cNvPr id="0" name=""/>
        <dsp:cNvSpPr/>
      </dsp:nvSpPr>
      <dsp:spPr>
        <a:xfrm>
          <a:off x="694722" y="1340919"/>
          <a:ext cx="2185847" cy="600203"/>
        </a:xfrm>
        <a:custGeom>
          <a:avLst/>
          <a:gdLst/>
          <a:ahLst/>
          <a:cxnLst/>
          <a:rect l="0" t="0" r="0" b="0"/>
          <a:pathLst>
            <a:path>
              <a:moveTo>
                <a:pt x="2185847" y="0"/>
              </a:moveTo>
              <a:lnTo>
                <a:pt x="2185847" y="499291"/>
              </a:lnTo>
              <a:lnTo>
                <a:pt x="0" y="499291"/>
              </a:lnTo>
              <a:lnTo>
                <a:pt x="0" y="60020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8A1F01-5916-4FE7-A498-D3C01EE76509}">
      <dsp:nvSpPr>
        <dsp:cNvPr id="0" name=""/>
        <dsp:cNvSpPr/>
      </dsp:nvSpPr>
      <dsp:spPr>
        <a:xfrm>
          <a:off x="1928456" y="540360"/>
          <a:ext cx="1904226" cy="8005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8FFD6F-4D34-4FEC-8912-03FF65FDE136}">
      <dsp:nvSpPr>
        <dsp:cNvPr id="0" name=""/>
        <dsp:cNvSpPr/>
      </dsp:nvSpPr>
      <dsp:spPr>
        <a:xfrm>
          <a:off x="2049489" y="655342"/>
          <a:ext cx="1904226" cy="8005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600" b="1" kern="12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Проблемы  </a:t>
          </a:r>
        </a:p>
      </dsp:txBody>
      <dsp:txXfrm>
        <a:off x="2072937" y="678790"/>
        <a:ext cx="1857330" cy="753663"/>
      </dsp:txXfrm>
    </dsp:sp>
    <dsp:sp modelId="{8F9AD6D6-ED2B-40AE-B871-A1E7D2A5B8B4}">
      <dsp:nvSpPr>
        <dsp:cNvPr id="0" name=""/>
        <dsp:cNvSpPr/>
      </dsp:nvSpPr>
      <dsp:spPr>
        <a:xfrm>
          <a:off x="1018" y="1941123"/>
          <a:ext cx="1387408" cy="12130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87CE82-4392-4B30-830F-91B522EBA17E}">
      <dsp:nvSpPr>
        <dsp:cNvPr id="0" name=""/>
        <dsp:cNvSpPr/>
      </dsp:nvSpPr>
      <dsp:spPr>
        <a:xfrm>
          <a:off x="122051" y="2056104"/>
          <a:ext cx="1387408" cy="12130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механизма перехода на дистанционный режим обучения</a:t>
          </a:r>
        </a:p>
      </dsp:txBody>
      <dsp:txXfrm>
        <a:off x="157581" y="2091634"/>
        <a:ext cx="1316348" cy="1142025"/>
      </dsp:txXfrm>
    </dsp:sp>
    <dsp:sp modelId="{7DF0D192-694A-4EBE-A951-F50366197A9B}">
      <dsp:nvSpPr>
        <dsp:cNvPr id="0" name=""/>
        <dsp:cNvSpPr/>
      </dsp:nvSpPr>
      <dsp:spPr>
        <a:xfrm>
          <a:off x="1609241" y="1926950"/>
          <a:ext cx="1363356" cy="12572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10EDB7-40AD-4747-B595-AD351A7AB183}">
      <dsp:nvSpPr>
        <dsp:cNvPr id="0" name=""/>
        <dsp:cNvSpPr/>
      </dsp:nvSpPr>
      <dsp:spPr>
        <a:xfrm>
          <a:off x="1730274" y="2041931"/>
          <a:ext cx="1363356" cy="12572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Отсутствие механизма контроля за процессом</a:t>
          </a:r>
        </a:p>
      </dsp:txBody>
      <dsp:txXfrm>
        <a:off x="1767098" y="2078755"/>
        <a:ext cx="1289708" cy="1183630"/>
      </dsp:txXfrm>
    </dsp:sp>
    <dsp:sp modelId="{8B3A9CF6-C1CF-400E-AD39-42BEDCFDED60}">
      <dsp:nvSpPr>
        <dsp:cNvPr id="0" name=""/>
        <dsp:cNvSpPr/>
      </dsp:nvSpPr>
      <dsp:spPr>
        <a:xfrm>
          <a:off x="3235916" y="1941123"/>
          <a:ext cx="1290330" cy="12135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57D5A1-8C4A-46B3-8652-369C7253F9C4}">
      <dsp:nvSpPr>
        <dsp:cNvPr id="0" name=""/>
        <dsp:cNvSpPr/>
      </dsp:nvSpPr>
      <dsp:spPr>
        <a:xfrm>
          <a:off x="3356950" y="2056104"/>
          <a:ext cx="1290330" cy="12135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 готовность участников педагогического процесса</a:t>
          </a:r>
        </a:p>
      </dsp:txBody>
      <dsp:txXfrm>
        <a:off x="3392495" y="2091649"/>
        <a:ext cx="1219240" cy="1142507"/>
      </dsp:txXfrm>
    </dsp:sp>
    <dsp:sp modelId="{62A0FAB5-E4C2-4BA3-A870-AB0A1544C3B0}">
      <dsp:nvSpPr>
        <dsp:cNvPr id="0" name=""/>
        <dsp:cNvSpPr/>
      </dsp:nvSpPr>
      <dsp:spPr>
        <a:xfrm>
          <a:off x="4769332" y="1853975"/>
          <a:ext cx="1416917" cy="12932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0A2268-0A4A-4D6A-A64D-92659B08E4AF}">
      <dsp:nvSpPr>
        <dsp:cNvPr id="0" name=""/>
        <dsp:cNvSpPr/>
      </dsp:nvSpPr>
      <dsp:spPr>
        <a:xfrm>
          <a:off x="4890365" y="1968956"/>
          <a:ext cx="1416917" cy="12932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>
              <a:solidFill>
                <a:srgbClr val="3333FF"/>
              </a:solidFill>
              <a:latin typeface="Times New Roman" pitchFamily="18" charset="0"/>
              <a:cs typeface="Times New Roman" pitchFamily="18" charset="0"/>
            </a:rPr>
            <a:t>Загруженность сети Интернет</a:t>
          </a:r>
        </a:p>
      </dsp:txBody>
      <dsp:txXfrm>
        <a:off x="4928243" y="2006834"/>
        <a:ext cx="1341161" cy="12175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27397-28C4-4D3F-93DC-FED424EAF013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78C3A-25AE-4AFD-84AA-802485D268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3686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9205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628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248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168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32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248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401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10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04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08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77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2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875" indent="0">
              <a:buNone/>
              <a:defRPr sz="900"/>
            </a:lvl2pPr>
            <a:lvl3pPr marL="685749" indent="0">
              <a:buNone/>
              <a:defRPr sz="800"/>
            </a:lvl3pPr>
            <a:lvl4pPr marL="1028624" indent="0">
              <a:buNone/>
              <a:defRPr sz="700"/>
            </a:lvl4pPr>
            <a:lvl5pPr marL="1371498" indent="0">
              <a:buNone/>
              <a:defRPr sz="700"/>
            </a:lvl5pPr>
            <a:lvl6pPr marL="1714373" indent="0">
              <a:buNone/>
              <a:defRPr sz="700"/>
            </a:lvl6pPr>
            <a:lvl7pPr marL="2057246" indent="0">
              <a:buNone/>
              <a:defRPr sz="700"/>
            </a:lvl7pPr>
            <a:lvl8pPr marL="2400120" indent="0">
              <a:buNone/>
              <a:defRPr sz="700"/>
            </a:lvl8pPr>
            <a:lvl9pPr marL="2742995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128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875" indent="0">
              <a:buNone/>
              <a:defRPr sz="900"/>
            </a:lvl2pPr>
            <a:lvl3pPr marL="685749" indent="0">
              <a:buNone/>
              <a:defRPr sz="800"/>
            </a:lvl3pPr>
            <a:lvl4pPr marL="1028624" indent="0">
              <a:buNone/>
              <a:defRPr sz="700"/>
            </a:lvl4pPr>
            <a:lvl5pPr marL="1371498" indent="0">
              <a:buNone/>
              <a:defRPr sz="700"/>
            </a:lvl5pPr>
            <a:lvl6pPr marL="1714373" indent="0">
              <a:buNone/>
              <a:defRPr sz="700"/>
            </a:lvl6pPr>
            <a:lvl7pPr marL="2057246" indent="0">
              <a:buNone/>
              <a:defRPr sz="700"/>
            </a:lvl7pPr>
            <a:lvl8pPr marL="2400120" indent="0">
              <a:buNone/>
              <a:defRPr sz="700"/>
            </a:lvl8pPr>
            <a:lvl9pPr marL="2742995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68576" tIns="34289" rIns="68576" bIns="34289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382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68576" tIns="34289" rIns="68576" bIns="3428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68576" tIns="34289" rIns="68576" bIns="342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74980" y="4866504"/>
            <a:ext cx="2531460" cy="288539"/>
          </a:xfrm>
          <a:prstGeom prst="rect">
            <a:avLst/>
          </a:prstGeom>
        </p:spPr>
        <p:txBody>
          <a:bodyPr wrap="none" lIns="68576" tIns="34289" rIns="68576" bIns="34289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400" dirty="0">
                <a:hlinkClick r:id="rId14"/>
              </a:rPr>
              <a:t>http://presentation-creation.ru/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7460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49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56" indent="-257156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71" indent="-214298" algn="l" defTabSz="685749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channel/UCT6X-AFzHRft9jyTzJg_BxA/featured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hyperlink" Target="http://centrzmr.tilda.ws/" TargetMode="Externa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classroom.google.com/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diagramQuickStyle" Target="../diagrams/quickStyle1.xml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openxmlformats.org/officeDocument/2006/relationships/diagramLayout" Target="../diagrams/layout1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diagramData" Target="../diagrams/data1.xml"/><Relationship Id="rId5" Type="http://schemas.openxmlformats.org/officeDocument/2006/relationships/hyperlink" Target="&#1053;&#1040;&#1063;&#1040;&#1051;&#1054;%20&#1064;&#1054;&#1059;.mp4" TargetMode="External"/><Relationship Id="rId15" Type="http://schemas.microsoft.com/office/2007/relationships/diagramDrawing" Target="../diagrams/drawing1.xml"/><Relationship Id="rId10" Type="http://schemas.openxmlformats.org/officeDocument/2006/relationships/image" Target="../media/image41.jpeg"/><Relationship Id="rId4" Type="http://schemas.microsoft.com/office/2007/relationships/hdphoto" Target="../media/hdphoto1.wdp"/><Relationship Id="rId9" Type="http://schemas.openxmlformats.org/officeDocument/2006/relationships/image" Target="../media/image40.jpeg"/><Relationship Id="rId14" Type="http://schemas.openxmlformats.org/officeDocument/2006/relationships/diagramColors" Target="../diagrams/colors1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12" Type="http://schemas.openxmlformats.org/officeDocument/2006/relationships/diagramLayout" Target="../diagrams/layout2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diagramData" Target="../diagrams/data2.xml"/><Relationship Id="rId5" Type="http://schemas.openxmlformats.org/officeDocument/2006/relationships/hyperlink" Target="&#1053;&#1040;&#1063;&#1040;&#1051;&#1054;%20&#1064;&#1054;&#1059;.mp4" TargetMode="External"/><Relationship Id="rId15" Type="http://schemas.microsoft.com/office/2007/relationships/diagramDrawing" Target="../diagrams/drawing2.xml"/><Relationship Id="rId10" Type="http://schemas.openxmlformats.org/officeDocument/2006/relationships/image" Target="../media/image41.jpeg"/><Relationship Id="rId4" Type="http://schemas.microsoft.com/office/2007/relationships/hdphoto" Target="../media/hdphoto1.wdp"/><Relationship Id="rId9" Type="http://schemas.openxmlformats.org/officeDocument/2006/relationships/image" Target="../media/image40.jpeg"/><Relationship Id="rId14" Type="http://schemas.openxmlformats.org/officeDocument/2006/relationships/diagramColors" Target="../diagrams/colors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hyperlink" Target="&#1074;&#1099;&#1093;&#1086;&#1076;%20&#1082;&#1086;&#1084;&#1072;&#1085;&#1076;&#1099;.mp3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9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lassroom.google.com/u/1/c/Njc1MzExMzE4NjVa" TargetMode="External"/><Relationship Id="rId4" Type="http://schemas.openxmlformats.org/officeDocument/2006/relationships/image" Target="../media/image5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54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roektoria.online/lessons" TargetMode="External"/><Relationship Id="rId4" Type="http://schemas.openxmlformats.org/officeDocument/2006/relationships/image" Target="../media/image5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59907"/>
            <a:ext cx="9224565" cy="136190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РЕСПУБЛИКАНСКОЕ ОНЛАЙН СОВЕЩАНИЕ ДИРЕКТОРОВ 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УЧРЕЖДЕНИЙ ДОПОЛНИТЕЛЬНОГО ОБРАЗОВАНИЯ ДЕТЕЙ РЕСПУБЛИКИ ТАТАРСТАН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50" y="214216"/>
            <a:ext cx="594066" cy="5940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8" y="338126"/>
            <a:ext cx="2712914" cy="415496"/>
          </a:xfrm>
          <a:prstGeom prst="rect">
            <a:avLst/>
          </a:prstGeom>
          <a:noFill/>
        </p:spPr>
        <p:txBody>
          <a:bodyPr wrap="none" lIns="68576" tIns="34289" rIns="68576" bIns="34289" rtlCol="0">
            <a:spAutoFit/>
          </a:bodyPr>
          <a:lstStyle/>
          <a:p>
            <a:r>
              <a:rPr lang="ru-RU" sz="1125" dirty="0"/>
              <a:t>МИНИСТЕРСТВО ОБРАЗОВАНИЯ И НАУКИ </a:t>
            </a:r>
          </a:p>
          <a:p>
            <a:r>
              <a:rPr lang="ru-RU" sz="1125" dirty="0"/>
              <a:t>РЕСПУБЛИКИ ТАТАРСТАН</a:t>
            </a:r>
          </a:p>
        </p:txBody>
      </p:sp>
      <p:sp>
        <p:nvSpPr>
          <p:cNvPr id="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2421816"/>
            <a:ext cx="5768181" cy="2116853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Идрисов </a:t>
            </a:r>
            <a:r>
              <a:rPr lang="ru-RU" sz="25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Ранис</a:t>
            </a:r>
            <a:r>
              <a:rPr lang="ru-RU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Анварович</a:t>
            </a:r>
            <a:r>
              <a:rPr lang="ru-RU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– директор Государственного бюджетного учреждения дополнительного образования «Республиканский центр внешкольной работы».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500" dirty="0">
                <a:solidFill>
                  <a:srgbClr val="0070C0"/>
                </a:solidFill>
                <a:latin typeface="+mj-lt"/>
              </a:rPr>
              <a:t>Фесенко Ирина Владимировна </a:t>
            </a:r>
            <a:r>
              <a:rPr lang="ru-RU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– директор 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Муниципального бюджетного учреждения дополнительного образования «Центр творчества </a:t>
            </a:r>
            <a:r>
              <a:rPr lang="ru-RU" sz="2500" dirty="0" err="1">
                <a:solidFill>
                  <a:srgbClr val="0070C0"/>
                </a:solidFill>
                <a:latin typeface="+mj-lt"/>
              </a:rPr>
              <a:t>Зеленодольского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 муниципального района Республики Татарстан"</a:t>
            </a:r>
          </a:p>
          <a:p>
            <a:pPr marL="342900" indent="-342900" algn="just" fontAlgn="base">
              <a:buFont typeface="Wingdings" pitchFamily="2" charset="2"/>
              <a:buChar char="q"/>
            </a:pPr>
            <a:r>
              <a:rPr lang="ru-RU" sz="2500" dirty="0">
                <a:solidFill>
                  <a:srgbClr val="0070C0"/>
                </a:solidFill>
                <a:latin typeface="+mj-lt"/>
              </a:rPr>
              <a:t>Закиров </a:t>
            </a:r>
            <a:r>
              <a:rPr lang="ru-RU" sz="2500" dirty="0" err="1">
                <a:solidFill>
                  <a:srgbClr val="0070C0"/>
                </a:solidFill>
                <a:latin typeface="+mj-lt"/>
              </a:rPr>
              <a:t>Рамиль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 </a:t>
            </a:r>
            <a:r>
              <a:rPr lang="ru-RU" sz="2500" dirty="0" err="1">
                <a:solidFill>
                  <a:srgbClr val="0070C0"/>
                </a:solidFill>
                <a:latin typeface="+mj-lt"/>
              </a:rPr>
              <a:t>Замирович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 </a:t>
            </a:r>
            <a:r>
              <a:rPr lang="ru-RU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–</a:t>
            </a:r>
            <a:r>
              <a:rPr lang="ru-RU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директор 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Муниципального бюджетного образовательного учреждения дополнительного образования «Детский технопарк «</a:t>
            </a:r>
            <a:r>
              <a:rPr lang="ru-RU" sz="2500" dirty="0" err="1">
                <a:solidFill>
                  <a:srgbClr val="0070C0"/>
                </a:solidFill>
                <a:latin typeface="+mj-lt"/>
              </a:rPr>
              <a:t>Кванториум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» – Дом пионеров» г. Альметьевска Республики Татарстан</a:t>
            </a:r>
          </a:p>
          <a:p>
            <a:pPr marL="342900" indent="-342900" algn="just" fontAlgn="base">
              <a:buFont typeface="Wingdings" pitchFamily="2" charset="2"/>
              <a:buChar char="q"/>
            </a:pPr>
            <a:r>
              <a:rPr lang="ru-RU" sz="2500" dirty="0">
                <a:solidFill>
                  <a:srgbClr val="0070C0"/>
                </a:solidFill>
                <a:latin typeface="+mj-lt"/>
              </a:rPr>
              <a:t>Семенова Татьяна Михайловна – директор Муниципального бюджетного учреждения дополнительного образования "Дом детского творчества" муниципального образования "</a:t>
            </a:r>
            <a:r>
              <a:rPr lang="ru-RU" sz="2500" dirty="0" err="1">
                <a:solidFill>
                  <a:srgbClr val="0070C0"/>
                </a:solidFill>
                <a:latin typeface="+mj-lt"/>
              </a:rPr>
              <a:t>Лениногорский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 муниципальный район" Республики Татарстан</a:t>
            </a:r>
          </a:p>
          <a:p>
            <a:pPr algn="just" fontAlgn="base"/>
            <a:endParaRPr lang="ru-RU" dirty="0">
              <a:solidFill>
                <a:srgbClr val="0070C0"/>
              </a:solidFill>
            </a:endParaRPr>
          </a:p>
          <a:p>
            <a:pPr algn="just" fontAlgn="base"/>
            <a:endParaRPr lang="ru-RU" sz="1700" dirty="0">
              <a:solidFill>
                <a:srgbClr val="0070C0"/>
              </a:solidFill>
              <a:latin typeface="+mj-lt"/>
            </a:endParaRPr>
          </a:p>
          <a:p>
            <a:endParaRPr lang="ru-RU" dirty="0"/>
          </a:p>
        </p:txBody>
      </p:sp>
      <p:pic>
        <p:nvPicPr>
          <p:cNvPr id="3074" name="Picture 2" descr="http://qrcoder.ru/code/?http%3A%2F%2Frcvrrt.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34075"/>
            <a:ext cx="1368152" cy="13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1972" y="281604"/>
            <a:ext cx="279057" cy="50546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81027" y="359345"/>
            <a:ext cx="4572000" cy="415496"/>
          </a:xfrm>
          <a:prstGeom prst="rect">
            <a:avLst/>
          </a:prstGeom>
        </p:spPr>
        <p:txBody>
          <a:bodyPr lIns="68576" tIns="34289" rIns="68576" bIns="34289">
            <a:spAutoFit/>
          </a:bodyPr>
          <a:lstStyle/>
          <a:p>
            <a:r>
              <a:rPr lang="ru-RU" sz="1125" dirty="0"/>
              <a:t>ГОСУДАРСТВЕННОЕ БЮДЖЕТНОЕ УЧРЕЖДЕНИЕ ДОПОЛНИТЕЛЬНОГО ОБРАЗОВАНИЯ «РЕСПУБЛИКАНСКИЙ ЦЕНТР ВНЕШКОЛЬНОЙ РАБОТЫ»</a:t>
            </a:r>
          </a:p>
        </p:txBody>
      </p:sp>
    </p:spTree>
    <p:extLst>
      <p:ext uri="{BB962C8B-B14F-4D97-AF65-F5344CB8AC3E}">
        <p14:creationId xmlns:p14="http://schemas.microsoft.com/office/powerpoint/2010/main" val="257288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4714876" cy="41148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Федеральный уровень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570" y="3291830"/>
            <a:ext cx="89650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/>
              <a:t>СанПиН 2.2.2/2.4.1340-03</a:t>
            </a:r>
          </a:p>
          <a:p>
            <a:pPr algn="ctr"/>
            <a:r>
              <a:rPr lang="ru-RU" b="1" i="1" dirty="0"/>
              <a:t>«Гигиенические требования к персональным электронно-вычислительным машинам и организации работы»</a:t>
            </a:r>
          </a:p>
          <a:p>
            <a:pPr algn="ctr"/>
            <a:r>
              <a:rPr lang="ru-RU" b="1" i="1" dirty="0"/>
              <a:t>(п.4 Приложения 7)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4258143"/>
              </p:ext>
            </p:extLst>
          </p:nvPr>
        </p:nvGraphicFramePr>
        <p:xfrm>
          <a:off x="323527" y="1437625"/>
          <a:ext cx="8496946" cy="150627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26234">
                  <a:extLst>
                    <a:ext uri="{9D8B030D-6E8A-4147-A177-3AD203B41FA5}">
                      <a16:colId xmlns:a16="http://schemas.microsoft.com/office/drawing/2014/main" val="221293902"/>
                    </a:ext>
                  </a:extLst>
                </a:gridCol>
                <a:gridCol w="3703797">
                  <a:extLst>
                    <a:ext uri="{9D8B030D-6E8A-4147-A177-3AD203B41FA5}">
                      <a16:colId xmlns:a16="http://schemas.microsoft.com/office/drawing/2014/main" val="1686518337"/>
                    </a:ext>
                  </a:extLst>
                </a:gridCol>
                <a:gridCol w="4066915">
                  <a:extLst>
                    <a:ext uri="{9D8B030D-6E8A-4147-A177-3AD203B41FA5}">
                      <a16:colId xmlns:a16="http://schemas.microsoft.com/office/drawing/2014/main" val="2202715064"/>
                    </a:ext>
                  </a:extLst>
                </a:gridCol>
              </a:tblGrid>
              <a:tr h="197827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i="1" dirty="0"/>
                        <a:t>§ </a:t>
                      </a:r>
                      <a:r>
                        <a:rPr lang="en-US" sz="1400" b="1" i="1" dirty="0"/>
                        <a:t>VIII</a:t>
                      </a:r>
                      <a:r>
                        <a:rPr lang="ru-RU" sz="1400" b="1" i="1" dirty="0"/>
                        <a:t> </a:t>
                      </a:r>
                      <a:endParaRPr lang="ru-RU" sz="1400" dirty="0"/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п.8.7.</a:t>
                      </a:r>
                    </a:p>
                  </a:txBody>
                  <a:tcPr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п.8.8.</a:t>
                      </a:r>
                    </a:p>
                  </a:txBody>
                  <a:tcPr marT="34290" marB="34290" anchor="ctr"/>
                </a:tc>
                <a:extLst>
                  <a:ext uri="{0D108BD9-81ED-4DB2-BD59-A6C34878D82A}">
                    <a16:rowId xmlns:a16="http://schemas.microsoft.com/office/drawing/2014/main" val="4290171240"/>
                  </a:ext>
                </a:extLst>
              </a:tr>
              <a:tr h="122433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Занятия с использованием компьютерной техники</a:t>
                      </a:r>
                      <a:r>
                        <a:rPr lang="ru-RU" sz="1400" baseline="0" dirty="0"/>
                        <a:t> организуются в соответствии с </a:t>
                      </a:r>
                      <a:r>
                        <a:rPr lang="ru-RU" sz="1400" b="1" baseline="0" dirty="0"/>
                        <a:t>гигиеническими требованиями к персональным электронно-вычислительным машинам и организации работы</a:t>
                      </a:r>
                      <a:endParaRPr lang="ru-RU" sz="1400" b="1" dirty="0"/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/>
                        <a:t>Продолжительность непрерывного использования на занятиях интерактивной доски: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dirty="0"/>
                        <a:t>для детей 7-9 лет составляет не более 20 минут,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dirty="0"/>
                        <a:t>старше 9 лет – не более 30 минут</a:t>
                      </a:r>
                    </a:p>
                  </a:txBody>
                  <a:tcPr marT="34290" marB="34290"/>
                </a:tc>
                <a:extLst>
                  <a:ext uri="{0D108BD9-81ED-4DB2-BD59-A6C34878D82A}">
                    <a16:rowId xmlns:a16="http://schemas.microsoft.com/office/drawing/2014/main" val="1322379749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394660"/>
            <a:ext cx="8136904" cy="1195627"/>
          </a:xfrm>
          <a:prstGeom prst="rect">
            <a:avLst/>
          </a:prstGeom>
        </p:spPr>
      </p:pic>
      <p:sp>
        <p:nvSpPr>
          <p:cNvPr id="7" name="Двойная стрелка влево/вверх 6"/>
          <p:cNvSpPr/>
          <p:nvPr/>
        </p:nvSpPr>
        <p:spPr>
          <a:xfrm rot="5400000">
            <a:off x="1943708" y="2895786"/>
            <a:ext cx="822039" cy="750031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4825484"/>
            <a:ext cx="6588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sz="1600" dirty="0">
                <a:solidFill>
                  <a:schemeClr val="bg1"/>
                </a:solidFill>
              </a:rPr>
              <a:t>ГБУ ДО «РЕСПУБЛИКАНСКИЙ ЦЕНТР ВНЕШКОШЛЬНОЙ РАБОТЫ»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72" t="16182" r="61652" b="34109"/>
          <a:stretch>
            <a:fillRect/>
          </a:stretch>
        </p:blipFill>
        <p:spPr bwMode="auto">
          <a:xfrm>
            <a:off x="8244408" y="192412"/>
            <a:ext cx="5302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6706385"/>
      </p:ext>
    </p:extLst>
  </p:cSld>
  <p:clrMapOvr>
    <a:masterClrMapping/>
  </p:clrMapOvr>
  <p:transition>
    <p:blinds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6B78AC-BB0D-5742-AC27-42A43B3290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19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1BBBCB-9BB0-7848-9935-690F4090A3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73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99D37F-3B2F-5841-B04B-B8553D6C39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5981" r="8919"/>
          <a:stretch/>
        </p:blipFill>
        <p:spPr>
          <a:xfrm>
            <a:off x="4730384" y="1131590"/>
            <a:ext cx="4389884" cy="318441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82A4714-59F8-8847-AD11-DD742DB4F48B}"/>
              </a:ext>
            </a:extLst>
          </p:cNvPr>
          <p:cNvSpPr/>
          <p:nvPr/>
        </p:nvSpPr>
        <p:spPr>
          <a:xfrm>
            <a:off x="467544" y="1081272"/>
            <a:ext cx="6204452" cy="3250299"/>
          </a:xfrm>
          <a:custGeom>
            <a:avLst/>
            <a:gdLst>
              <a:gd name="connsiteX0" fmla="*/ 0 w 5328592"/>
              <a:gd name="connsiteY0" fmla="*/ 0 h 3240360"/>
              <a:gd name="connsiteX1" fmla="*/ 5328592 w 5328592"/>
              <a:gd name="connsiteY1" fmla="*/ 0 h 3240360"/>
              <a:gd name="connsiteX2" fmla="*/ 5328592 w 5328592"/>
              <a:gd name="connsiteY2" fmla="*/ 3240360 h 3240360"/>
              <a:gd name="connsiteX3" fmla="*/ 0 w 5328592"/>
              <a:gd name="connsiteY3" fmla="*/ 3240360 h 3240360"/>
              <a:gd name="connsiteX4" fmla="*/ 0 w 5328592"/>
              <a:gd name="connsiteY4" fmla="*/ 0 h 3240360"/>
              <a:gd name="connsiteX0" fmla="*/ 0 w 5328592"/>
              <a:gd name="connsiteY0" fmla="*/ 0 h 3250299"/>
              <a:gd name="connsiteX1" fmla="*/ 5328592 w 5328592"/>
              <a:gd name="connsiteY1" fmla="*/ 0 h 3250299"/>
              <a:gd name="connsiteX2" fmla="*/ 4424131 w 5328592"/>
              <a:gd name="connsiteY2" fmla="*/ 3250299 h 3250299"/>
              <a:gd name="connsiteX3" fmla="*/ 0 w 5328592"/>
              <a:gd name="connsiteY3" fmla="*/ 3240360 h 3250299"/>
              <a:gd name="connsiteX4" fmla="*/ 0 w 5328592"/>
              <a:gd name="connsiteY4" fmla="*/ 0 h 3250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592" h="3250299">
                <a:moveTo>
                  <a:pt x="0" y="0"/>
                </a:moveTo>
                <a:lnTo>
                  <a:pt x="5328592" y="0"/>
                </a:lnTo>
                <a:lnTo>
                  <a:pt x="4424131" y="3250299"/>
                </a:lnTo>
                <a:lnTo>
                  <a:pt x="0" y="3240360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93A846D-0E2F-F94B-B568-D451F724D59D}"/>
              </a:ext>
            </a:extLst>
          </p:cNvPr>
          <p:cNvSpPr/>
          <p:nvPr/>
        </p:nvSpPr>
        <p:spPr>
          <a:xfrm>
            <a:off x="1547664" y="36696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СПИКЕР:</a:t>
            </a:r>
          </a:p>
          <a:p>
            <a:pPr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Закиров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Рамиль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</a:rPr>
              <a:t>Замирович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B8DE95-D298-7340-ADF0-1FF388CDA986}"/>
              </a:ext>
            </a:extLst>
          </p:cNvPr>
          <p:cNvSpPr/>
          <p:nvPr/>
        </p:nvSpPr>
        <p:spPr>
          <a:xfrm>
            <a:off x="436104" y="1347614"/>
            <a:ext cx="5040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ДИСТАНЦИОННОГО ОБУЧЕНИЯ В «ДЕТСКОМ ТЕХНОПАРКЕ «КВАНТОРИУМ» – ДОМ ПИОНЕРОВ г. АЛЬМЕТЬЕВСКА</a:t>
            </a:r>
          </a:p>
        </p:txBody>
      </p:sp>
    </p:spTree>
    <p:extLst>
      <p:ext uri="{BB962C8B-B14F-4D97-AF65-F5344CB8AC3E}">
        <p14:creationId xmlns:p14="http://schemas.microsoft.com/office/powerpoint/2010/main" val="842773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4ED9B2-4682-1F45-A300-D7E16A754B4E}"/>
              </a:ext>
            </a:extLst>
          </p:cNvPr>
          <p:cNvSpPr/>
          <p:nvPr/>
        </p:nvSpPr>
        <p:spPr>
          <a:xfrm>
            <a:off x="971600" y="267494"/>
            <a:ext cx="7592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ДИСТАНЦИОННОГО ОБУЧЕНИЯ В «ДЕТСКОМ ТЕХНОПАРКЕ «КВАНТОРИУМ» – ДОМ ПИОНЕРОВ г. АЛЬМЕТЬЕВСКА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E5B25B-1C00-384A-9B59-D30DD10E429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6" t="2018" r="7174"/>
          <a:stretch/>
        </p:blipFill>
        <p:spPr>
          <a:xfrm>
            <a:off x="1043608" y="960118"/>
            <a:ext cx="7704856" cy="3915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7763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94ED9B2-4682-1F45-A300-D7E16A754B4E}"/>
              </a:ext>
            </a:extLst>
          </p:cNvPr>
          <p:cNvSpPr/>
          <p:nvPr/>
        </p:nvSpPr>
        <p:spPr>
          <a:xfrm>
            <a:off x="971600" y="267494"/>
            <a:ext cx="7592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ДИСТАНЦИОННОГО ОБУЧЕНИЯ В «ДЕТСКОМ ТЕХНОПАРКЕ «КВАНТОРИУМ» – ДОМ ПИОНЕРОВ г. АЛЬМЕТЬЕВСКА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8DB220-EA70-E649-B1F8-8D32C8B21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18" y="913824"/>
            <a:ext cx="4191271" cy="37238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314F30-E4AA-3C48-B4B1-BDA3A4BD08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913824"/>
            <a:ext cx="4032448" cy="372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82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99D37F-3B2F-5841-B04B-B8553D6C3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22572" y="1141529"/>
            <a:ext cx="3631369" cy="318441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82A4714-59F8-8847-AD11-DD742DB4F48B}"/>
              </a:ext>
            </a:extLst>
          </p:cNvPr>
          <p:cNvSpPr/>
          <p:nvPr/>
        </p:nvSpPr>
        <p:spPr>
          <a:xfrm>
            <a:off x="467544" y="1081272"/>
            <a:ext cx="6204452" cy="3250299"/>
          </a:xfrm>
          <a:custGeom>
            <a:avLst/>
            <a:gdLst>
              <a:gd name="connsiteX0" fmla="*/ 0 w 5328592"/>
              <a:gd name="connsiteY0" fmla="*/ 0 h 3240360"/>
              <a:gd name="connsiteX1" fmla="*/ 5328592 w 5328592"/>
              <a:gd name="connsiteY1" fmla="*/ 0 h 3240360"/>
              <a:gd name="connsiteX2" fmla="*/ 5328592 w 5328592"/>
              <a:gd name="connsiteY2" fmla="*/ 3240360 h 3240360"/>
              <a:gd name="connsiteX3" fmla="*/ 0 w 5328592"/>
              <a:gd name="connsiteY3" fmla="*/ 3240360 h 3240360"/>
              <a:gd name="connsiteX4" fmla="*/ 0 w 5328592"/>
              <a:gd name="connsiteY4" fmla="*/ 0 h 3240360"/>
              <a:gd name="connsiteX0" fmla="*/ 0 w 5328592"/>
              <a:gd name="connsiteY0" fmla="*/ 0 h 3250299"/>
              <a:gd name="connsiteX1" fmla="*/ 5328592 w 5328592"/>
              <a:gd name="connsiteY1" fmla="*/ 0 h 3250299"/>
              <a:gd name="connsiteX2" fmla="*/ 4424131 w 5328592"/>
              <a:gd name="connsiteY2" fmla="*/ 3250299 h 3250299"/>
              <a:gd name="connsiteX3" fmla="*/ 0 w 5328592"/>
              <a:gd name="connsiteY3" fmla="*/ 3240360 h 3250299"/>
              <a:gd name="connsiteX4" fmla="*/ 0 w 5328592"/>
              <a:gd name="connsiteY4" fmla="*/ 0 h 3250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592" h="3250299">
                <a:moveTo>
                  <a:pt x="0" y="0"/>
                </a:moveTo>
                <a:lnTo>
                  <a:pt x="5328592" y="0"/>
                </a:lnTo>
                <a:lnTo>
                  <a:pt x="4424131" y="3250299"/>
                </a:lnTo>
                <a:lnTo>
                  <a:pt x="0" y="3240360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93A846D-0E2F-F94B-B568-D451F724D59D}"/>
              </a:ext>
            </a:extLst>
          </p:cNvPr>
          <p:cNvSpPr/>
          <p:nvPr/>
        </p:nvSpPr>
        <p:spPr>
          <a:xfrm>
            <a:off x="1547664" y="36696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СПИКЕР:</a:t>
            </a:r>
          </a:p>
          <a:p>
            <a:pPr fontAlgn="base"/>
            <a:r>
              <a:rPr lang="ru-RU" dirty="0"/>
              <a:t>Фесенко Ирина Владимировна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B8DE95-D298-7340-ADF0-1FF388CDA986}"/>
              </a:ext>
            </a:extLst>
          </p:cNvPr>
          <p:cNvSpPr/>
          <p:nvPr/>
        </p:nvSpPr>
        <p:spPr>
          <a:xfrm>
            <a:off x="179512" y="1759269"/>
            <a:ext cx="58326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ЭЛЕКТРОННОГО ОБУЧЕНИЯ С ПРИМЕНЕНИЕМ ДИСТАНЦИОННЫХ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333885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фото\032-0-00_20180908-171539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748713"/>
            <a:ext cx="4950297" cy="3646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483518"/>
            <a:ext cx="436774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С 6 апреля 2020 года Центр творчества </a:t>
            </a:r>
            <a:r>
              <a:rPr lang="tt-RU" sz="1600" b="1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перешел на 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электронное обучение по типовой модели. Модель предполагает специальную организацию обучения, позволяющую обеспечить вовлечение учащихся в дистанционные образовательные программы с адекватными формами последующего дистанционного сопровождения</a:t>
            </a:r>
            <a:endParaRPr lang="ru-RU" sz="1600" b="1" dirty="0">
              <a:solidFill>
                <a:schemeClr val="tx2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3936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фото\vkontakt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582" y="1621850"/>
            <a:ext cx="1396265" cy="139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фото\classe-i-ron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025" y="1901508"/>
            <a:ext cx="1412162" cy="1412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фото\f998ab810139a6bf1eee1b505a8c092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526" y="3435846"/>
            <a:ext cx="1438637" cy="143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Роман\Desktop\db273810ef023194fe9299d456ce5b4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1628" y="3261862"/>
            <a:ext cx="1786607" cy="178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Роман\Desktop\homepage-quotenaimage.pn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225" y="1795425"/>
            <a:ext cx="3200262" cy="3319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97135"/>
            <a:ext cx="8784976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 marR="9525" indent="352425" algn="just">
              <a:lnSpc>
                <a:spcPct val="115000"/>
              </a:lnSpc>
            </a:pPr>
            <a:r>
              <a:rPr lang="ru-RU" sz="1600" b="1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</a:rPr>
              <a:t>	Проведена подготовительная работа: утверждены локальные акты по внедрению электронного обучения с применением дистанционных технологий, разработаны дополнения к учебным программам, материалы уроков и получено согласие от родителей учащихся на обучение в дистанционном режиме.</a:t>
            </a:r>
          </a:p>
          <a:p>
            <a:pPr algn="just"/>
            <a:r>
              <a:rPr lang="ru-RU" sz="1600" b="1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</a:rPr>
              <a:t>	Кроме того, проведено обучение самих педагогов. Организован двухнедельный </a:t>
            </a:r>
            <a:r>
              <a:rPr lang="ru-RU" sz="1600" b="1" dirty="0" err="1">
                <a:solidFill>
                  <a:schemeClr val="tx2"/>
                </a:solidFill>
                <a:latin typeface="+mj-lt"/>
                <a:ea typeface="Times New Roman" panose="02020603050405020304" pitchFamily="18" charset="0"/>
              </a:rPr>
              <a:t>интенсив</a:t>
            </a:r>
            <a:r>
              <a:rPr lang="ru-RU" sz="1600" b="1" dirty="0">
                <a:solidFill>
                  <a:schemeClr val="tx2"/>
                </a:solidFill>
                <a:latin typeface="+mj-lt"/>
                <a:ea typeface="Times New Roman" panose="02020603050405020304" pitchFamily="18" charset="0"/>
              </a:rPr>
              <a:t>  «Онлайн-образование быстрыми шагами», автор Раков Роман Николаевич</a:t>
            </a:r>
            <a:endParaRPr lang="ru-RU" sz="1600" b="1" dirty="0">
              <a:solidFill>
                <a:schemeClr val="tx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82670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Роман\Desktop\презентация о онлайн обр доклад\Скриншот 08-04-2020 15.11.0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67" y="670207"/>
            <a:ext cx="4128609" cy="266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Роман\Desktop\презентация о онлайн обр доклад\Скриншот 08-04-2020 15.11.2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759" y="671704"/>
            <a:ext cx="4400874" cy="266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3232635"/>
            <a:ext cx="8712967" cy="1207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185" algn="just">
              <a:lnSpc>
                <a:spcPct val="115000"/>
              </a:lnSpc>
            </a:pP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настоящее время учебный процесс Центра творчества реализуется на платформах -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Googlе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Classroom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edu.tatar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 социальных сетях -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также с помощью мессенджера </a:t>
            </a:r>
            <a:r>
              <a:rPr lang="ru-RU" sz="1600" b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Материалы размещаются согласно учебно-календарному графику и расписания.</a:t>
            </a:r>
            <a:endParaRPr lang="ru-RU" sz="1600" b="1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:\фото\classe-i-ron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3861" y="1203598"/>
            <a:ext cx="1816278" cy="181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E254716-8811-B04B-9A3C-376CD840DE61}"/>
              </a:ext>
            </a:extLst>
          </p:cNvPr>
          <p:cNvSpPr/>
          <p:nvPr/>
        </p:nvSpPr>
        <p:spPr>
          <a:xfrm>
            <a:off x="1079614" y="57472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ЭЛЕКТРОННОГО ОБУЧЕНИЯ С ПРИМЕНЕНИЕМ ДИСТАНЦИОННЫХ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3791859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AEC819-D4C1-ED49-BFE1-46A42079E9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0796" y="1068330"/>
            <a:ext cx="4489954" cy="2995272"/>
          </a:xfrm>
          <a:prstGeom prst="rect">
            <a:avLst/>
          </a:prstGeom>
        </p:spPr>
      </p:pic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EDA22A42-DBF0-4EA3-BF4E-6AFA8CF313CE}"/>
              </a:ext>
            </a:extLst>
          </p:cNvPr>
          <p:cNvSpPr/>
          <p:nvPr/>
        </p:nvSpPr>
        <p:spPr>
          <a:xfrm>
            <a:off x="0" y="1079898"/>
            <a:ext cx="7740352" cy="2983706"/>
          </a:xfrm>
          <a:custGeom>
            <a:avLst/>
            <a:gdLst>
              <a:gd name="connsiteX0" fmla="*/ 0 w 10006682"/>
              <a:gd name="connsiteY0" fmla="*/ 0 h 3978275"/>
              <a:gd name="connsiteX1" fmla="*/ 10006682 w 10006682"/>
              <a:gd name="connsiteY1" fmla="*/ 0 h 3978275"/>
              <a:gd name="connsiteX2" fmla="*/ 6156824 w 10006682"/>
              <a:gd name="connsiteY2" fmla="*/ 3978275 h 3978275"/>
              <a:gd name="connsiteX3" fmla="*/ 0 w 10006682"/>
              <a:gd name="connsiteY3" fmla="*/ 3978275 h 3978275"/>
              <a:gd name="connsiteX4" fmla="*/ 0 w 10006682"/>
              <a:gd name="connsiteY4" fmla="*/ 0 h 3978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6682" h="3978275">
                <a:moveTo>
                  <a:pt x="0" y="0"/>
                </a:moveTo>
                <a:lnTo>
                  <a:pt x="10006682" y="0"/>
                </a:lnTo>
                <a:lnTo>
                  <a:pt x="6156824" y="3978275"/>
                </a:lnTo>
                <a:lnTo>
                  <a:pt x="0" y="397827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4" name="菱形 3">
            <a:extLst>
              <a:ext uri="{FF2B5EF4-FFF2-40B4-BE49-F238E27FC236}">
                <a16:creationId xmlns:a16="http://schemas.microsoft.com/office/drawing/2014/main" id="{F50AB02E-132F-45FD-9171-30E08C2892D1}"/>
              </a:ext>
            </a:extLst>
          </p:cNvPr>
          <p:cNvSpPr/>
          <p:nvPr/>
        </p:nvSpPr>
        <p:spPr>
          <a:xfrm>
            <a:off x="5397611" y="1886460"/>
            <a:ext cx="1370582" cy="1370582"/>
          </a:xfrm>
          <a:prstGeom prst="diamond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8100000" scaled="1"/>
            <a:tileRect/>
          </a:gradFill>
          <a:ln w="28575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651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18" name="Oval 4">
            <a:extLst>
              <a:ext uri="{FF2B5EF4-FFF2-40B4-BE49-F238E27FC236}">
                <a16:creationId xmlns:a16="http://schemas.microsoft.com/office/drawing/2014/main" id="{F919AF54-7351-4641-A24A-D58AA9B9A486}"/>
              </a:ext>
            </a:extLst>
          </p:cNvPr>
          <p:cNvSpPr/>
          <p:nvPr/>
        </p:nvSpPr>
        <p:spPr>
          <a:xfrm>
            <a:off x="5897856" y="2357356"/>
            <a:ext cx="370090" cy="403055"/>
          </a:xfrm>
          <a:custGeom>
            <a:avLst/>
            <a:gdLst>
              <a:gd name="connsiteX0" fmla="*/ 456215 w 557749"/>
              <a:gd name="connsiteY0" fmla="*/ 404898 h 607428"/>
              <a:gd name="connsiteX1" fmla="*/ 438248 w 557749"/>
              <a:gd name="connsiteY1" fmla="*/ 412336 h 607428"/>
              <a:gd name="connsiteX2" fmla="*/ 405471 w 557749"/>
              <a:gd name="connsiteY2" fmla="*/ 445052 h 607428"/>
              <a:gd name="connsiteX3" fmla="*/ 398043 w 557749"/>
              <a:gd name="connsiteY3" fmla="*/ 437637 h 607428"/>
              <a:gd name="connsiteX4" fmla="*/ 362109 w 557749"/>
              <a:gd name="connsiteY4" fmla="*/ 437637 h 607428"/>
              <a:gd name="connsiteX5" fmla="*/ 362109 w 557749"/>
              <a:gd name="connsiteY5" fmla="*/ 473505 h 607428"/>
              <a:gd name="connsiteX6" fmla="*/ 387550 w 557749"/>
              <a:gd name="connsiteY6" fmla="*/ 498806 h 607428"/>
              <a:gd name="connsiteX7" fmla="*/ 405471 w 557749"/>
              <a:gd name="connsiteY7" fmla="*/ 506221 h 607428"/>
              <a:gd name="connsiteX8" fmla="*/ 423391 w 557749"/>
              <a:gd name="connsiteY8" fmla="*/ 498806 h 607428"/>
              <a:gd name="connsiteX9" fmla="*/ 474182 w 557749"/>
              <a:gd name="connsiteY9" fmla="*/ 448203 h 607428"/>
              <a:gd name="connsiteX10" fmla="*/ 474182 w 557749"/>
              <a:gd name="connsiteY10" fmla="*/ 412336 h 607428"/>
              <a:gd name="connsiteX11" fmla="*/ 456215 w 557749"/>
              <a:gd name="connsiteY11" fmla="*/ 404898 h 607428"/>
              <a:gd name="connsiteX12" fmla="*/ 405564 w 557749"/>
              <a:gd name="connsiteY12" fmla="*/ 303714 h 607428"/>
              <a:gd name="connsiteX13" fmla="*/ 557749 w 557749"/>
              <a:gd name="connsiteY13" fmla="*/ 455617 h 607428"/>
              <a:gd name="connsiteX14" fmla="*/ 405564 w 557749"/>
              <a:gd name="connsiteY14" fmla="*/ 607428 h 607428"/>
              <a:gd name="connsiteX15" fmla="*/ 253471 w 557749"/>
              <a:gd name="connsiteY15" fmla="*/ 455617 h 607428"/>
              <a:gd name="connsiteX16" fmla="*/ 405564 w 557749"/>
              <a:gd name="connsiteY16" fmla="*/ 303714 h 607428"/>
              <a:gd name="connsiteX17" fmla="*/ 278818 w 557749"/>
              <a:gd name="connsiteY17" fmla="*/ 177145 h 607428"/>
              <a:gd name="connsiteX18" fmla="*/ 253471 w 557749"/>
              <a:gd name="connsiteY18" fmla="*/ 202452 h 607428"/>
              <a:gd name="connsiteX19" fmla="*/ 278818 w 557749"/>
              <a:gd name="connsiteY19" fmla="*/ 227759 h 607428"/>
              <a:gd name="connsiteX20" fmla="*/ 380207 w 557749"/>
              <a:gd name="connsiteY20" fmla="*/ 227759 h 607428"/>
              <a:gd name="connsiteX21" fmla="*/ 405554 w 557749"/>
              <a:gd name="connsiteY21" fmla="*/ 202452 h 607428"/>
              <a:gd name="connsiteX22" fmla="*/ 380207 w 557749"/>
              <a:gd name="connsiteY22" fmla="*/ 177145 h 607428"/>
              <a:gd name="connsiteX23" fmla="*/ 126643 w 557749"/>
              <a:gd name="connsiteY23" fmla="*/ 177145 h 607428"/>
              <a:gd name="connsiteX24" fmla="*/ 101296 w 557749"/>
              <a:gd name="connsiteY24" fmla="*/ 202452 h 607428"/>
              <a:gd name="connsiteX25" fmla="*/ 126643 w 557749"/>
              <a:gd name="connsiteY25" fmla="*/ 227759 h 607428"/>
              <a:gd name="connsiteX26" fmla="*/ 177430 w 557749"/>
              <a:gd name="connsiteY26" fmla="*/ 227759 h 607428"/>
              <a:gd name="connsiteX27" fmla="*/ 202777 w 557749"/>
              <a:gd name="connsiteY27" fmla="*/ 202452 h 607428"/>
              <a:gd name="connsiteX28" fmla="*/ 177430 w 557749"/>
              <a:gd name="connsiteY28" fmla="*/ 177145 h 607428"/>
              <a:gd name="connsiteX29" fmla="*/ 177430 w 557749"/>
              <a:gd name="connsiteY29" fmla="*/ 50520 h 607428"/>
              <a:gd name="connsiteX30" fmla="*/ 177430 w 557749"/>
              <a:gd name="connsiteY30" fmla="*/ 101226 h 607428"/>
              <a:gd name="connsiteX31" fmla="*/ 329605 w 557749"/>
              <a:gd name="connsiteY31" fmla="*/ 101226 h 607428"/>
              <a:gd name="connsiteX32" fmla="*/ 329605 w 557749"/>
              <a:gd name="connsiteY32" fmla="*/ 50520 h 607428"/>
              <a:gd name="connsiteX33" fmla="*/ 165267 w 557749"/>
              <a:gd name="connsiteY33" fmla="*/ 0 h 607428"/>
              <a:gd name="connsiteX34" fmla="*/ 341582 w 557749"/>
              <a:gd name="connsiteY34" fmla="*/ 0 h 607428"/>
              <a:gd name="connsiteX35" fmla="*/ 380207 w 557749"/>
              <a:gd name="connsiteY35" fmla="*/ 38562 h 607428"/>
              <a:gd name="connsiteX36" fmla="*/ 380207 w 557749"/>
              <a:gd name="connsiteY36" fmla="*/ 50706 h 607428"/>
              <a:gd name="connsiteX37" fmla="*/ 451606 w 557749"/>
              <a:gd name="connsiteY37" fmla="*/ 50706 h 607428"/>
              <a:gd name="connsiteX38" fmla="*/ 506942 w 557749"/>
              <a:gd name="connsiteY38" fmla="*/ 105954 h 607428"/>
              <a:gd name="connsiteX39" fmla="*/ 506942 w 557749"/>
              <a:gd name="connsiteY39" fmla="*/ 280318 h 607428"/>
              <a:gd name="connsiteX40" fmla="*/ 405554 w 557749"/>
              <a:gd name="connsiteY40" fmla="*/ 252880 h 607428"/>
              <a:gd name="connsiteX41" fmla="*/ 266934 w 557749"/>
              <a:gd name="connsiteY41" fmla="*/ 308035 h 607428"/>
              <a:gd name="connsiteX42" fmla="*/ 253471 w 557749"/>
              <a:gd name="connsiteY42" fmla="*/ 303585 h 607428"/>
              <a:gd name="connsiteX43" fmla="*/ 126643 w 557749"/>
              <a:gd name="connsiteY43" fmla="*/ 303585 h 607428"/>
              <a:gd name="connsiteX44" fmla="*/ 101296 w 557749"/>
              <a:gd name="connsiteY44" fmla="*/ 328892 h 607428"/>
              <a:gd name="connsiteX45" fmla="*/ 126643 w 557749"/>
              <a:gd name="connsiteY45" fmla="*/ 354198 h 607428"/>
              <a:gd name="connsiteX46" fmla="*/ 230167 w 557749"/>
              <a:gd name="connsiteY46" fmla="*/ 354198 h 607428"/>
              <a:gd name="connsiteX47" fmla="*/ 209090 w 557749"/>
              <a:gd name="connsiteY47" fmla="*/ 406109 h 607428"/>
              <a:gd name="connsiteX48" fmla="*/ 202777 w 557749"/>
              <a:gd name="connsiteY48" fmla="*/ 404904 h 607428"/>
              <a:gd name="connsiteX49" fmla="*/ 101388 w 557749"/>
              <a:gd name="connsiteY49" fmla="*/ 404904 h 607428"/>
              <a:gd name="connsiteX50" fmla="*/ 76041 w 557749"/>
              <a:gd name="connsiteY50" fmla="*/ 430211 h 607428"/>
              <a:gd name="connsiteX51" fmla="*/ 101388 w 557749"/>
              <a:gd name="connsiteY51" fmla="*/ 455610 h 607428"/>
              <a:gd name="connsiteX52" fmla="*/ 202777 w 557749"/>
              <a:gd name="connsiteY52" fmla="*/ 455610 h 607428"/>
              <a:gd name="connsiteX53" fmla="*/ 271855 w 557749"/>
              <a:gd name="connsiteY53" fmla="*/ 607356 h 607428"/>
              <a:gd name="connsiteX54" fmla="*/ 55337 w 557749"/>
              <a:gd name="connsiteY54" fmla="*/ 607356 h 607428"/>
              <a:gd name="connsiteX55" fmla="*/ 0 w 557749"/>
              <a:gd name="connsiteY55" fmla="*/ 552108 h 607428"/>
              <a:gd name="connsiteX56" fmla="*/ 0 w 557749"/>
              <a:gd name="connsiteY56" fmla="*/ 105768 h 607428"/>
              <a:gd name="connsiteX57" fmla="*/ 55337 w 557749"/>
              <a:gd name="connsiteY57" fmla="*/ 50520 h 607428"/>
              <a:gd name="connsiteX58" fmla="*/ 126643 w 557749"/>
              <a:gd name="connsiteY58" fmla="*/ 50520 h 607428"/>
              <a:gd name="connsiteX59" fmla="*/ 126643 w 557749"/>
              <a:gd name="connsiteY59" fmla="*/ 38562 h 607428"/>
              <a:gd name="connsiteX60" fmla="*/ 165267 w 557749"/>
              <a:gd name="connsiteY60" fmla="*/ 0 h 607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57749" h="607428">
                <a:moveTo>
                  <a:pt x="456215" y="404898"/>
                </a:moveTo>
                <a:cubicBezTo>
                  <a:pt x="449715" y="404898"/>
                  <a:pt x="443215" y="407377"/>
                  <a:pt x="438248" y="412336"/>
                </a:cubicBezTo>
                <a:lnTo>
                  <a:pt x="405471" y="445052"/>
                </a:lnTo>
                <a:lnTo>
                  <a:pt x="398043" y="437637"/>
                </a:lnTo>
                <a:cubicBezTo>
                  <a:pt x="388107" y="427813"/>
                  <a:pt x="372044" y="427813"/>
                  <a:pt x="362109" y="437637"/>
                </a:cubicBezTo>
                <a:cubicBezTo>
                  <a:pt x="352266" y="447554"/>
                  <a:pt x="352266" y="463588"/>
                  <a:pt x="362109" y="473505"/>
                </a:cubicBezTo>
                <a:lnTo>
                  <a:pt x="387550" y="498806"/>
                </a:lnTo>
                <a:cubicBezTo>
                  <a:pt x="392471" y="503811"/>
                  <a:pt x="399064" y="506221"/>
                  <a:pt x="405471" y="506221"/>
                </a:cubicBezTo>
                <a:cubicBezTo>
                  <a:pt x="412063" y="506221"/>
                  <a:pt x="418470" y="503811"/>
                  <a:pt x="423391" y="498806"/>
                </a:cubicBezTo>
                <a:lnTo>
                  <a:pt x="474182" y="448203"/>
                </a:lnTo>
                <a:cubicBezTo>
                  <a:pt x="484117" y="438286"/>
                  <a:pt x="484117" y="422345"/>
                  <a:pt x="474182" y="412336"/>
                </a:cubicBezTo>
                <a:cubicBezTo>
                  <a:pt x="469214" y="407377"/>
                  <a:pt x="462714" y="404898"/>
                  <a:pt x="456215" y="404898"/>
                </a:cubicBezTo>
                <a:close/>
                <a:moveTo>
                  <a:pt x="405564" y="303714"/>
                </a:moveTo>
                <a:cubicBezTo>
                  <a:pt x="489502" y="303714"/>
                  <a:pt x="557749" y="371834"/>
                  <a:pt x="557749" y="455617"/>
                </a:cubicBezTo>
                <a:cubicBezTo>
                  <a:pt x="557749" y="539401"/>
                  <a:pt x="489502" y="607428"/>
                  <a:pt x="405564" y="607428"/>
                </a:cubicBezTo>
                <a:cubicBezTo>
                  <a:pt x="321625" y="607428"/>
                  <a:pt x="253471" y="539401"/>
                  <a:pt x="253471" y="455617"/>
                </a:cubicBezTo>
                <a:cubicBezTo>
                  <a:pt x="253471" y="371834"/>
                  <a:pt x="321625" y="303714"/>
                  <a:pt x="405564" y="303714"/>
                </a:cubicBezTo>
                <a:close/>
                <a:moveTo>
                  <a:pt x="278818" y="177145"/>
                </a:moveTo>
                <a:cubicBezTo>
                  <a:pt x="264798" y="177145"/>
                  <a:pt x="253471" y="188455"/>
                  <a:pt x="253471" y="202452"/>
                </a:cubicBezTo>
                <a:cubicBezTo>
                  <a:pt x="253471" y="216449"/>
                  <a:pt x="264798" y="227759"/>
                  <a:pt x="278818" y="227759"/>
                </a:cubicBezTo>
                <a:lnTo>
                  <a:pt x="380207" y="227759"/>
                </a:lnTo>
                <a:cubicBezTo>
                  <a:pt x="394226" y="227759"/>
                  <a:pt x="405554" y="216449"/>
                  <a:pt x="405554" y="202452"/>
                </a:cubicBezTo>
                <a:cubicBezTo>
                  <a:pt x="405554" y="188455"/>
                  <a:pt x="394226" y="177145"/>
                  <a:pt x="380207" y="177145"/>
                </a:cubicBezTo>
                <a:close/>
                <a:moveTo>
                  <a:pt x="126643" y="177145"/>
                </a:moveTo>
                <a:cubicBezTo>
                  <a:pt x="112716" y="177145"/>
                  <a:pt x="101296" y="188455"/>
                  <a:pt x="101296" y="202452"/>
                </a:cubicBezTo>
                <a:cubicBezTo>
                  <a:pt x="101296" y="216449"/>
                  <a:pt x="112716" y="227759"/>
                  <a:pt x="126643" y="227759"/>
                </a:cubicBezTo>
                <a:lnTo>
                  <a:pt x="177430" y="227759"/>
                </a:lnTo>
                <a:cubicBezTo>
                  <a:pt x="191450" y="227759"/>
                  <a:pt x="202777" y="216449"/>
                  <a:pt x="202777" y="202452"/>
                </a:cubicBezTo>
                <a:cubicBezTo>
                  <a:pt x="202777" y="188455"/>
                  <a:pt x="191450" y="177145"/>
                  <a:pt x="177430" y="177145"/>
                </a:cubicBezTo>
                <a:close/>
                <a:moveTo>
                  <a:pt x="177430" y="50520"/>
                </a:moveTo>
                <a:lnTo>
                  <a:pt x="177430" y="101226"/>
                </a:lnTo>
                <a:lnTo>
                  <a:pt x="329605" y="101226"/>
                </a:lnTo>
                <a:lnTo>
                  <a:pt x="329605" y="50520"/>
                </a:lnTo>
                <a:close/>
                <a:moveTo>
                  <a:pt x="165267" y="0"/>
                </a:moveTo>
                <a:lnTo>
                  <a:pt x="341582" y="0"/>
                </a:lnTo>
                <a:cubicBezTo>
                  <a:pt x="362844" y="0"/>
                  <a:pt x="380207" y="17334"/>
                  <a:pt x="380207" y="38562"/>
                </a:cubicBezTo>
                <a:lnTo>
                  <a:pt x="380207" y="50706"/>
                </a:lnTo>
                <a:lnTo>
                  <a:pt x="451606" y="50706"/>
                </a:lnTo>
                <a:cubicBezTo>
                  <a:pt x="482059" y="50706"/>
                  <a:pt x="506942" y="75363"/>
                  <a:pt x="506942" y="105954"/>
                </a:cubicBezTo>
                <a:lnTo>
                  <a:pt x="506942" y="280318"/>
                </a:lnTo>
                <a:cubicBezTo>
                  <a:pt x="477138" y="262984"/>
                  <a:pt x="442599" y="252880"/>
                  <a:pt x="405554" y="252880"/>
                </a:cubicBezTo>
                <a:cubicBezTo>
                  <a:pt x="351888" y="252880"/>
                  <a:pt x="303237" y="274015"/>
                  <a:pt x="266934" y="308035"/>
                </a:cubicBezTo>
                <a:cubicBezTo>
                  <a:pt x="262941" y="305439"/>
                  <a:pt x="258485" y="303585"/>
                  <a:pt x="253471" y="303585"/>
                </a:cubicBezTo>
                <a:lnTo>
                  <a:pt x="126643" y="303585"/>
                </a:lnTo>
                <a:cubicBezTo>
                  <a:pt x="112716" y="303585"/>
                  <a:pt x="101296" y="314894"/>
                  <a:pt x="101296" y="328892"/>
                </a:cubicBezTo>
                <a:cubicBezTo>
                  <a:pt x="101296" y="342889"/>
                  <a:pt x="112716" y="354198"/>
                  <a:pt x="126643" y="354198"/>
                </a:cubicBezTo>
                <a:lnTo>
                  <a:pt x="230167" y="354198"/>
                </a:lnTo>
                <a:cubicBezTo>
                  <a:pt x="220882" y="370328"/>
                  <a:pt x="213826" y="387755"/>
                  <a:pt x="209090" y="406109"/>
                </a:cubicBezTo>
                <a:cubicBezTo>
                  <a:pt x="207048" y="405646"/>
                  <a:pt x="205005" y="404904"/>
                  <a:pt x="202777" y="404904"/>
                </a:cubicBezTo>
                <a:lnTo>
                  <a:pt x="101388" y="404904"/>
                </a:lnTo>
                <a:cubicBezTo>
                  <a:pt x="87461" y="404904"/>
                  <a:pt x="76041" y="416306"/>
                  <a:pt x="76041" y="430211"/>
                </a:cubicBezTo>
                <a:cubicBezTo>
                  <a:pt x="76041" y="444208"/>
                  <a:pt x="87461" y="455610"/>
                  <a:pt x="101388" y="455610"/>
                </a:cubicBezTo>
                <a:lnTo>
                  <a:pt x="202777" y="455610"/>
                </a:lnTo>
                <a:cubicBezTo>
                  <a:pt x="202777" y="516141"/>
                  <a:pt x="229517" y="570370"/>
                  <a:pt x="271855" y="607356"/>
                </a:cubicBezTo>
                <a:lnTo>
                  <a:pt x="55337" y="607356"/>
                </a:lnTo>
                <a:cubicBezTo>
                  <a:pt x="24883" y="607356"/>
                  <a:pt x="0" y="582606"/>
                  <a:pt x="0" y="552108"/>
                </a:cubicBezTo>
                <a:lnTo>
                  <a:pt x="0" y="105768"/>
                </a:lnTo>
                <a:cubicBezTo>
                  <a:pt x="0" y="75363"/>
                  <a:pt x="24790" y="50520"/>
                  <a:pt x="55337" y="50520"/>
                </a:cubicBezTo>
                <a:lnTo>
                  <a:pt x="126643" y="50520"/>
                </a:lnTo>
                <a:lnTo>
                  <a:pt x="126643" y="38562"/>
                </a:lnTo>
                <a:cubicBezTo>
                  <a:pt x="126643" y="17334"/>
                  <a:pt x="144005" y="0"/>
                  <a:pt x="1652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065BED7D-EF69-43C5-9ECB-5CEE867C2F30}"/>
              </a:ext>
            </a:extLst>
          </p:cNvPr>
          <p:cNvSpPr/>
          <p:nvPr/>
        </p:nvSpPr>
        <p:spPr bwMode="auto">
          <a:xfrm>
            <a:off x="241218" y="1869126"/>
            <a:ext cx="4961403" cy="206210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/>
            <a:r>
              <a:rPr lang="ru-RU" sz="1600" b="1" dirty="0">
                <a:solidFill>
                  <a:schemeClr val="bg1"/>
                </a:solidFill>
              </a:rPr>
              <a:t>Обучающийся и преподаватель  пространственное отдалены друг от друга, но при этом они могут находиться в постоянном взаимодействии, организованном с помощью особых приемов построения учебного процесса, форм контроля, методов коммуникации, а так же специально предпринимаемых организационно административных мероприятий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8617DAAA-9656-4DA7-8A77-AAE6696E12F7}"/>
              </a:ext>
            </a:extLst>
          </p:cNvPr>
          <p:cNvGrpSpPr/>
          <p:nvPr/>
        </p:nvGrpSpPr>
        <p:grpSpPr>
          <a:xfrm>
            <a:off x="253140" y="1079896"/>
            <a:ext cx="4894923" cy="876597"/>
            <a:chOff x="954164" y="1807393"/>
            <a:chExt cx="3283543" cy="1168796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560B81CE-530E-43DF-8F97-DDCC8591D8B3}"/>
                </a:ext>
              </a:extLst>
            </p:cNvPr>
            <p:cNvSpPr txBox="1"/>
            <p:nvPr/>
          </p:nvSpPr>
          <p:spPr>
            <a:xfrm>
              <a:off x="954164" y="2442709"/>
              <a:ext cx="3283543" cy="53348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/>
              <a:r>
                <a:rPr lang="ru-RU" altLang="zh-CN" sz="2000" dirty="0">
                  <a:solidFill>
                    <a:schemeClr val="bg1"/>
                  </a:solidFill>
                </a:rPr>
                <a:t>ЦИФРОВОГО ОБУЧЕНИЯ</a:t>
              </a:r>
              <a:endParaRPr lang="zh-CN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16CFD232-F8B7-4E86-BEE0-627604B47997}"/>
                </a:ext>
              </a:extLst>
            </p:cNvPr>
            <p:cNvSpPr txBox="1"/>
            <p:nvPr/>
          </p:nvSpPr>
          <p:spPr>
            <a:xfrm>
              <a:off x="954164" y="1807393"/>
              <a:ext cx="3283543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/>
              <a:r>
                <a:rPr lang="ru-RU" altLang="zh-CN" sz="3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КОНЦЕПЦИЯ</a:t>
              </a:r>
              <a:endParaRPr lang="zh-CN" altLang="en-US" sz="36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721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8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4273" y="3733641"/>
            <a:ext cx="875545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Создан канал Центра творчества на </a:t>
            </a:r>
            <a:r>
              <a:rPr lang="ru-RU" sz="1500" b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видеохостинге</a:t>
            </a:r>
            <a:r>
              <a:rPr lang="ru-RU" sz="15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500" b="1" dirty="0" err="1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YouTube</a:t>
            </a:r>
            <a:r>
              <a:rPr lang="ru-RU" sz="15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Здесь в открытом доступе педагоги Центра выкладывают видео занятий и мастер-классов.  </a:t>
            </a:r>
          </a:p>
          <a:p>
            <a:pPr marL="214313" indent="-214313" algn="just"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Ссылка на платформу: </a:t>
            </a:r>
            <a:r>
              <a:rPr lang="ru-RU" sz="1500" b="1" u="sng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https://www.youtube.com/channel/UCT6X-AFzHRft9jyTzJg_BxA/featured</a:t>
            </a:r>
            <a:endParaRPr lang="ru-RU" sz="1500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37185" algn="just"/>
            <a:r>
              <a:rPr lang="ru-RU" sz="1500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pic>
        <p:nvPicPr>
          <p:cNvPr id="7" name="Picture 2" descr="C:\Users\Роман\Desktop\презентация о онлайн обр доклад\Скриншот 27-03-2020 22.26.5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419" y="555526"/>
            <a:ext cx="6564789" cy="3213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D1AE54-4BEF-714C-89C0-85D9B3EFDA93}"/>
              </a:ext>
            </a:extLst>
          </p:cNvPr>
          <p:cNvSpPr/>
          <p:nvPr/>
        </p:nvSpPr>
        <p:spPr>
          <a:xfrm>
            <a:off x="1079614" y="57472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ЭЛЕКТРОННОГО ОБУЧЕНИЯ С ПРИМЕНЕНИЕМ ДИСТАНЦИОННЫХ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16434260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9904" y="987574"/>
            <a:ext cx="3352017" cy="2730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185" algn="just">
              <a:lnSpc>
                <a:spcPct val="115000"/>
              </a:lnSpc>
            </a:pP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Вся информация о ходе реализации дистанционного обучения размещена в системе </a:t>
            </a:r>
            <a:r>
              <a:rPr lang="en-US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Edu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5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tatar</a:t>
            </a:r>
            <a:r>
              <a:rPr lang="ru-RU" sz="15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странице Центра творчества (вкладка «Дистанционное образование»). Мы оформили таблицу с ячейкой для каждого педагога, где указаны ссылки на ресурсы уроков, заданий и методических материалов</a:t>
            </a:r>
            <a:endParaRPr lang="ru-RU" sz="15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C9AFC9-5805-B74E-8A56-728F58F0A4F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59"/>
          <a:stretch/>
        </p:blipFill>
        <p:spPr>
          <a:xfrm>
            <a:off x="3484376" y="987574"/>
            <a:ext cx="5625750" cy="332174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E585D97-8236-7646-B682-E3ACDDBCD764}"/>
              </a:ext>
            </a:extLst>
          </p:cNvPr>
          <p:cNvSpPr/>
          <p:nvPr/>
        </p:nvSpPr>
        <p:spPr>
          <a:xfrm>
            <a:off x="1115616" y="187846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РЕАЛИЗАЦИЯ ЭЛЕКТРОННОГО ОБУЧЕНИЯ С ПРИМЕНЕНИЕМ ДИСТАНЦИОННЫХ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val="1454621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Роман\Desktop\презентация о онлайн обр доклад\Скриншот 08-04-2020 15.09.4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145" y="781568"/>
            <a:ext cx="2201855" cy="183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Роман\Desktop\презентация о онлайн обр доклад\Скриншот 08-04-2020 15.06.5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02000"/>
            <a:ext cx="4649178" cy="354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Роман\Desktop\презентация о онлайн обр доклад\Скриншот 08-04-2020 15.09.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3" y="914361"/>
            <a:ext cx="2084639" cy="173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89815" y="141480"/>
            <a:ext cx="574450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Альтернативный сайт Центра творчества </a:t>
            </a:r>
            <a:r>
              <a:rPr lang="en-US" sz="2100" b="1" u="sng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</a:t>
            </a:r>
            <a:r>
              <a:rPr lang="ru-RU" sz="2100" b="1" u="sng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://</a:t>
            </a:r>
            <a:r>
              <a:rPr lang="en-US" sz="2100" b="1" u="sng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centrzmr</a:t>
            </a:r>
            <a:r>
              <a:rPr lang="ru-RU" sz="2100" b="1" u="sng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.</a:t>
            </a:r>
            <a:r>
              <a:rPr lang="en-US" sz="2100" b="1" u="sng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tilda</a:t>
            </a:r>
            <a:r>
              <a:rPr lang="ru-RU" sz="2100" b="1" u="sng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.</a:t>
            </a:r>
            <a:r>
              <a:rPr lang="en-US" sz="2100" b="1" u="sng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ws</a:t>
            </a:r>
            <a:endParaRPr lang="ru-RU" sz="21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3" descr="C:\Users\Роман\Desktop\презентация о онлайн обр доклад\Скриншот 08-04-2020 15.07.4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88738"/>
            <a:ext cx="4009933" cy="2585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950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îšľïďè">
            <a:extLst>
              <a:ext uri="{FF2B5EF4-FFF2-40B4-BE49-F238E27FC236}">
                <a16:creationId xmlns:a16="http://schemas.microsoft.com/office/drawing/2014/main" id="{3F0E1FF5-15A6-451A-BC97-B2BE601BA529}"/>
              </a:ext>
            </a:extLst>
          </p:cNvPr>
          <p:cNvGrpSpPr/>
          <p:nvPr/>
        </p:nvGrpSpPr>
        <p:grpSpPr>
          <a:xfrm>
            <a:off x="3187636" y="1282966"/>
            <a:ext cx="2794049" cy="2794048"/>
            <a:chOff x="3985600" y="1528151"/>
            <a:chExt cx="4220800" cy="4220800"/>
          </a:xfrm>
        </p:grpSpPr>
        <p:grpSp>
          <p:nvGrpSpPr>
            <p:cNvPr id="19" name="ïṧ1íḑè">
              <a:extLst>
                <a:ext uri="{FF2B5EF4-FFF2-40B4-BE49-F238E27FC236}">
                  <a16:creationId xmlns:a16="http://schemas.microsoft.com/office/drawing/2014/main" id="{F96C2222-0F7B-42A2-AB71-D2DA8AC91A96}"/>
                </a:ext>
              </a:extLst>
            </p:cNvPr>
            <p:cNvGrpSpPr/>
            <p:nvPr/>
          </p:nvGrpSpPr>
          <p:grpSpPr>
            <a:xfrm>
              <a:off x="3985600" y="1528151"/>
              <a:ext cx="4220800" cy="4220800"/>
              <a:chOff x="3985600" y="1528151"/>
              <a:chExt cx="4220800" cy="4220800"/>
            </a:xfrm>
          </p:grpSpPr>
          <p:sp>
            <p:nvSpPr>
              <p:cNvPr id="24" name="ï$ḻîde">
                <a:extLst>
                  <a:ext uri="{FF2B5EF4-FFF2-40B4-BE49-F238E27FC236}">
                    <a16:creationId xmlns:a16="http://schemas.microsoft.com/office/drawing/2014/main" id="{96F339F5-7120-4039-BC0B-A13003A49ACA}"/>
                  </a:ext>
                </a:extLst>
              </p:cNvPr>
              <p:cNvSpPr/>
              <p:nvPr/>
            </p:nvSpPr>
            <p:spPr>
              <a:xfrm>
                <a:off x="4484729" y="1598139"/>
                <a:ext cx="3222332" cy="3222332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lIns="68580" tIns="34290" rIns="68580" bIns="3429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lang="en-US" sz="2400"/>
              </a:p>
            </p:txBody>
          </p:sp>
          <p:sp>
            <p:nvSpPr>
              <p:cNvPr id="25" name="iš1ïḍè">
                <a:extLst>
                  <a:ext uri="{FF2B5EF4-FFF2-40B4-BE49-F238E27FC236}">
                    <a16:creationId xmlns:a16="http://schemas.microsoft.com/office/drawing/2014/main" id="{48302FC9-F796-4F73-A20F-D03B955BFCDA}"/>
                  </a:ext>
                </a:extLst>
              </p:cNvPr>
              <p:cNvSpPr/>
              <p:nvPr/>
            </p:nvSpPr>
            <p:spPr>
              <a:xfrm>
                <a:off x="3985600" y="1528151"/>
                <a:ext cx="4220800" cy="4220800"/>
              </a:xfrm>
              <a:prstGeom prst="pie">
                <a:avLst>
                  <a:gd name="adj1" fmla="val 12147609"/>
                  <a:gd name="adj2" fmla="val 14284542"/>
                </a:avLst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lIns="68580" tIns="34290" rIns="68580" bIns="3429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íSḻîḍé">
                <a:extLst>
                  <a:ext uri="{FF2B5EF4-FFF2-40B4-BE49-F238E27FC236}">
                    <a16:creationId xmlns:a16="http://schemas.microsoft.com/office/drawing/2014/main" id="{AF3EC175-F654-401C-B85B-FB99B73F8ECF}"/>
                  </a:ext>
                </a:extLst>
              </p:cNvPr>
              <p:cNvSpPr/>
              <p:nvPr/>
            </p:nvSpPr>
            <p:spPr>
              <a:xfrm>
                <a:off x="3985600" y="1528151"/>
                <a:ext cx="4220800" cy="4220800"/>
              </a:xfrm>
              <a:prstGeom prst="pie">
                <a:avLst>
                  <a:gd name="adj1" fmla="val 6199411"/>
                  <a:gd name="adj2" fmla="val 10253042"/>
                </a:avLst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lIns="68580" tIns="34290" rIns="68580" bIns="3429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işľiḑê">
                <a:extLst>
                  <a:ext uri="{FF2B5EF4-FFF2-40B4-BE49-F238E27FC236}">
                    <a16:creationId xmlns:a16="http://schemas.microsoft.com/office/drawing/2014/main" id="{86B2620D-C6E9-4881-96B7-C321CBBAF21F}"/>
                  </a:ext>
                </a:extLst>
              </p:cNvPr>
              <p:cNvSpPr/>
              <p:nvPr/>
            </p:nvSpPr>
            <p:spPr>
              <a:xfrm>
                <a:off x="3985600" y="1528151"/>
                <a:ext cx="4220800" cy="4220800"/>
              </a:xfrm>
              <a:prstGeom prst="pie">
                <a:avLst>
                  <a:gd name="adj1" fmla="val 18316965"/>
                  <a:gd name="adj2" fmla="val 21079154"/>
                </a:avLst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lIns="68580" tIns="34290" rIns="68580" bIns="3429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lang="en-US" sz="240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iṣļîdê">
                <a:extLst>
                  <a:ext uri="{FF2B5EF4-FFF2-40B4-BE49-F238E27FC236}">
                    <a16:creationId xmlns:a16="http://schemas.microsoft.com/office/drawing/2014/main" id="{A2FF3F50-1944-4E45-8A2A-F83877D81A40}"/>
                  </a:ext>
                </a:extLst>
              </p:cNvPr>
              <p:cNvSpPr/>
              <p:nvPr/>
            </p:nvSpPr>
            <p:spPr>
              <a:xfrm>
                <a:off x="4237098" y="1779649"/>
                <a:ext cx="3717805" cy="3717805"/>
              </a:xfrm>
              <a:prstGeom prst="pie">
                <a:avLst>
                  <a:gd name="adj1" fmla="val 1652294"/>
                  <a:gd name="adj2" fmla="val 4142044"/>
                </a:avLst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wrap="square" lIns="68580" tIns="34290" rIns="68580" bIns="34290" rtlCol="0" anchor="ctr">
                <a:norm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</a:defRPr>
                </a:lvl9pPr>
              </a:lstStyle>
              <a:p>
                <a:pPr algn="ctr"/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0" name="ïśḻïďè">
              <a:extLst>
                <a:ext uri="{FF2B5EF4-FFF2-40B4-BE49-F238E27FC236}">
                  <a16:creationId xmlns:a16="http://schemas.microsoft.com/office/drawing/2014/main" id="{2E59BA40-36C1-4F7D-A8D4-E44C163E47B5}"/>
                </a:ext>
              </a:extLst>
            </p:cNvPr>
            <p:cNvSpPr/>
            <p:nvPr/>
          </p:nvSpPr>
          <p:spPr bwMode="auto">
            <a:xfrm>
              <a:off x="4860097" y="2590306"/>
              <a:ext cx="350078" cy="305600"/>
            </a:xfrm>
            <a:custGeom>
              <a:avLst/>
              <a:gdLst>
                <a:gd name="connsiteX0" fmla="*/ 424975 w 608697"/>
                <a:gd name="connsiteY0" fmla="*/ 168488 h 531358"/>
                <a:gd name="connsiteX1" fmla="*/ 387604 w 608697"/>
                <a:gd name="connsiteY1" fmla="*/ 205806 h 531358"/>
                <a:gd name="connsiteX2" fmla="*/ 424975 w 608697"/>
                <a:gd name="connsiteY2" fmla="*/ 243124 h 531358"/>
                <a:gd name="connsiteX3" fmla="*/ 462346 w 608697"/>
                <a:gd name="connsiteY3" fmla="*/ 205806 h 531358"/>
                <a:gd name="connsiteX4" fmla="*/ 424975 w 608697"/>
                <a:gd name="connsiteY4" fmla="*/ 168488 h 531358"/>
                <a:gd name="connsiteX5" fmla="*/ 287947 w 608697"/>
                <a:gd name="connsiteY5" fmla="*/ 168488 h 531358"/>
                <a:gd name="connsiteX6" fmla="*/ 250576 w 608697"/>
                <a:gd name="connsiteY6" fmla="*/ 205806 h 531358"/>
                <a:gd name="connsiteX7" fmla="*/ 287947 w 608697"/>
                <a:gd name="connsiteY7" fmla="*/ 243124 h 531358"/>
                <a:gd name="connsiteX8" fmla="*/ 325318 w 608697"/>
                <a:gd name="connsiteY8" fmla="*/ 205806 h 531358"/>
                <a:gd name="connsiteX9" fmla="*/ 287947 w 608697"/>
                <a:gd name="connsiteY9" fmla="*/ 168488 h 531358"/>
                <a:gd name="connsiteX10" fmla="*/ 102356 w 608697"/>
                <a:gd name="connsiteY10" fmla="*/ 121231 h 531358"/>
                <a:gd name="connsiteX11" fmla="*/ 98850 w 608697"/>
                <a:gd name="connsiteY11" fmla="*/ 127711 h 531358"/>
                <a:gd name="connsiteX12" fmla="*/ 76842 w 608697"/>
                <a:gd name="connsiteY12" fmla="*/ 217990 h 531358"/>
                <a:gd name="connsiteX13" fmla="*/ 98850 w 608697"/>
                <a:gd name="connsiteY13" fmla="*/ 308194 h 531358"/>
                <a:gd name="connsiteX14" fmla="*/ 157488 w 608697"/>
                <a:gd name="connsiteY14" fmla="*/ 380223 h 531358"/>
                <a:gd name="connsiteX15" fmla="*/ 344668 w 608697"/>
                <a:gd name="connsiteY15" fmla="*/ 444729 h 531358"/>
                <a:gd name="connsiteX16" fmla="*/ 370257 w 608697"/>
                <a:gd name="connsiteY16" fmla="*/ 443687 h 531358"/>
                <a:gd name="connsiteX17" fmla="*/ 236717 w 608697"/>
                <a:gd name="connsiteY17" fmla="*/ 477876 h 531358"/>
                <a:gd name="connsiteX18" fmla="*/ 198072 w 608697"/>
                <a:gd name="connsiteY18" fmla="*/ 475344 h 531358"/>
                <a:gd name="connsiteX19" fmla="*/ 82437 w 608697"/>
                <a:gd name="connsiteY19" fmla="*/ 531284 h 531358"/>
                <a:gd name="connsiteX20" fmla="*/ 81542 w 608697"/>
                <a:gd name="connsiteY20" fmla="*/ 531358 h 531358"/>
                <a:gd name="connsiteX21" fmla="*/ 75051 w 608697"/>
                <a:gd name="connsiteY21" fmla="*/ 527857 h 531358"/>
                <a:gd name="connsiteX22" fmla="*/ 74753 w 608697"/>
                <a:gd name="connsiteY22" fmla="*/ 519738 h 531358"/>
                <a:gd name="connsiteX23" fmla="*/ 88778 w 608697"/>
                <a:gd name="connsiteY23" fmla="*/ 435046 h 531358"/>
                <a:gd name="connsiteX24" fmla="*/ 0 w 608697"/>
                <a:gd name="connsiteY24" fmla="*/ 282198 h 531358"/>
                <a:gd name="connsiteX25" fmla="*/ 102356 w 608697"/>
                <a:gd name="connsiteY25" fmla="*/ 121231 h 531358"/>
                <a:gd name="connsiteX26" fmla="*/ 356424 w 608697"/>
                <a:gd name="connsiteY26" fmla="*/ 0 h 531358"/>
                <a:gd name="connsiteX27" fmla="*/ 608697 w 608697"/>
                <a:gd name="connsiteY27" fmla="*/ 211244 h 531358"/>
                <a:gd name="connsiteX28" fmla="*/ 518290 w 608697"/>
                <a:gd name="connsiteY28" fmla="*/ 373401 h 531358"/>
                <a:gd name="connsiteX29" fmla="*/ 531941 w 608697"/>
                <a:gd name="connsiteY29" fmla="*/ 441109 h 531358"/>
                <a:gd name="connsiteX30" fmla="*/ 531120 w 608697"/>
                <a:gd name="connsiteY30" fmla="*/ 465391 h 531358"/>
                <a:gd name="connsiteX31" fmla="*/ 511577 w 608697"/>
                <a:gd name="connsiteY31" fmla="*/ 475894 h 531358"/>
                <a:gd name="connsiteX32" fmla="*/ 509041 w 608697"/>
                <a:gd name="connsiteY32" fmla="*/ 475745 h 531358"/>
                <a:gd name="connsiteX33" fmla="*/ 391408 w 608697"/>
                <a:gd name="connsiteY33" fmla="*/ 420476 h 531358"/>
                <a:gd name="connsiteX34" fmla="*/ 356424 w 608697"/>
                <a:gd name="connsiteY34" fmla="*/ 422487 h 531358"/>
                <a:gd name="connsiteX35" fmla="*/ 104225 w 608697"/>
                <a:gd name="connsiteY35" fmla="*/ 211244 h 531358"/>
                <a:gd name="connsiteX36" fmla="*/ 356424 w 608697"/>
                <a:gd name="connsiteY36" fmla="*/ 0 h 5313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08697" h="531358">
                  <a:moveTo>
                    <a:pt x="424975" y="168488"/>
                  </a:moveTo>
                  <a:cubicBezTo>
                    <a:pt x="404312" y="168488"/>
                    <a:pt x="387604" y="185248"/>
                    <a:pt x="387604" y="205806"/>
                  </a:cubicBezTo>
                  <a:cubicBezTo>
                    <a:pt x="387604" y="226439"/>
                    <a:pt x="404312" y="243124"/>
                    <a:pt x="424975" y="243124"/>
                  </a:cubicBezTo>
                  <a:cubicBezTo>
                    <a:pt x="445562" y="243124"/>
                    <a:pt x="462346" y="226439"/>
                    <a:pt x="462346" y="205806"/>
                  </a:cubicBezTo>
                  <a:cubicBezTo>
                    <a:pt x="462346" y="185248"/>
                    <a:pt x="445637" y="168488"/>
                    <a:pt x="424975" y="168488"/>
                  </a:cubicBezTo>
                  <a:close/>
                  <a:moveTo>
                    <a:pt x="287947" y="168488"/>
                  </a:moveTo>
                  <a:cubicBezTo>
                    <a:pt x="267285" y="168488"/>
                    <a:pt x="250576" y="185248"/>
                    <a:pt x="250576" y="205806"/>
                  </a:cubicBezTo>
                  <a:cubicBezTo>
                    <a:pt x="250576" y="226439"/>
                    <a:pt x="267285" y="243124"/>
                    <a:pt x="287947" y="243124"/>
                  </a:cubicBezTo>
                  <a:cubicBezTo>
                    <a:pt x="308610" y="243124"/>
                    <a:pt x="325318" y="226439"/>
                    <a:pt x="325318" y="205806"/>
                  </a:cubicBezTo>
                  <a:cubicBezTo>
                    <a:pt x="325318" y="185248"/>
                    <a:pt x="308610" y="168488"/>
                    <a:pt x="287947" y="168488"/>
                  </a:cubicBezTo>
                  <a:close/>
                  <a:moveTo>
                    <a:pt x="102356" y="121231"/>
                  </a:moveTo>
                  <a:cubicBezTo>
                    <a:pt x="101162" y="123317"/>
                    <a:pt x="99969" y="125477"/>
                    <a:pt x="98850" y="127711"/>
                  </a:cubicBezTo>
                  <a:cubicBezTo>
                    <a:pt x="84227" y="156240"/>
                    <a:pt x="76842" y="186631"/>
                    <a:pt x="76842" y="217990"/>
                  </a:cubicBezTo>
                  <a:cubicBezTo>
                    <a:pt x="76842" y="249275"/>
                    <a:pt x="84227" y="279666"/>
                    <a:pt x="98850" y="308194"/>
                  </a:cubicBezTo>
                  <a:cubicBezTo>
                    <a:pt x="112726" y="335308"/>
                    <a:pt x="132496" y="359516"/>
                    <a:pt x="157488" y="380223"/>
                  </a:cubicBezTo>
                  <a:cubicBezTo>
                    <a:pt x="207845" y="421787"/>
                    <a:pt x="274317" y="444729"/>
                    <a:pt x="344668" y="444729"/>
                  </a:cubicBezTo>
                  <a:cubicBezTo>
                    <a:pt x="353173" y="444729"/>
                    <a:pt x="361752" y="444357"/>
                    <a:pt x="370257" y="443687"/>
                  </a:cubicBezTo>
                  <a:cubicBezTo>
                    <a:pt x="332209" y="465288"/>
                    <a:pt x="286254" y="477876"/>
                    <a:pt x="236717" y="477876"/>
                  </a:cubicBezTo>
                  <a:cubicBezTo>
                    <a:pt x="223736" y="477876"/>
                    <a:pt x="210755" y="477057"/>
                    <a:pt x="198072" y="475344"/>
                  </a:cubicBezTo>
                  <a:cubicBezTo>
                    <a:pt x="160397" y="499478"/>
                    <a:pt x="110637" y="528155"/>
                    <a:pt x="82437" y="531284"/>
                  </a:cubicBezTo>
                  <a:cubicBezTo>
                    <a:pt x="82138" y="531358"/>
                    <a:pt x="81840" y="531358"/>
                    <a:pt x="81542" y="531358"/>
                  </a:cubicBezTo>
                  <a:cubicBezTo>
                    <a:pt x="78930" y="531358"/>
                    <a:pt x="76469" y="530017"/>
                    <a:pt x="75051" y="527857"/>
                  </a:cubicBezTo>
                  <a:cubicBezTo>
                    <a:pt x="73410" y="525399"/>
                    <a:pt x="73335" y="522271"/>
                    <a:pt x="74753" y="519738"/>
                  </a:cubicBezTo>
                  <a:cubicBezTo>
                    <a:pt x="75051" y="519291"/>
                    <a:pt x="99223" y="476014"/>
                    <a:pt x="88778" y="435046"/>
                  </a:cubicBezTo>
                  <a:cubicBezTo>
                    <a:pt x="32303" y="397653"/>
                    <a:pt x="0" y="342160"/>
                    <a:pt x="0" y="282198"/>
                  </a:cubicBezTo>
                  <a:cubicBezTo>
                    <a:pt x="0" y="215532"/>
                    <a:pt x="40584" y="156538"/>
                    <a:pt x="102356" y="121231"/>
                  </a:cubicBezTo>
                  <a:close/>
                  <a:moveTo>
                    <a:pt x="356424" y="0"/>
                  </a:moveTo>
                  <a:cubicBezTo>
                    <a:pt x="495540" y="0"/>
                    <a:pt x="608697" y="94747"/>
                    <a:pt x="608697" y="211244"/>
                  </a:cubicBezTo>
                  <a:cubicBezTo>
                    <a:pt x="608697" y="274408"/>
                    <a:pt x="575802" y="333178"/>
                    <a:pt x="518290" y="373401"/>
                  </a:cubicBezTo>
                  <a:cubicBezTo>
                    <a:pt x="512845" y="406324"/>
                    <a:pt x="531717" y="440811"/>
                    <a:pt x="531941" y="441109"/>
                  </a:cubicBezTo>
                  <a:cubicBezTo>
                    <a:pt x="536267" y="448781"/>
                    <a:pt x="535969" y="458092"/>
                    <a:pt x="531120" y="465391"/>
                  </a:cubicBezTo>
                  <a:cubicBezTo>
                    <a:pt x="526794" y="472021"/>
                    <a:pt x="519484" y="475894"/>
                    <a:pt x="511577" y="475894"/>
                  </a:cubicBezTo>
                  <a:cubicBezTo>
                    <a:pt x="510756" y="475894"/>
                    <a:pt x="509936" y="475894"/>
                    <a:pt x="509041" y="475745"/>
                  </a:cubicBezTo>
                  <a:cubicBezTo>
                    <a:pt x="484574" y="473064"/>
                    <a:pt x="444966" y="454442"/>
                    <a:pt x="391408" y="420476"/>
                  </a:cubicBezTo>
                  <a:cubicBezTo>
                    <a:pt x="379920" y="421817"/>
                    <a:pt x="368135" y="422487"/>
                    <a:pt x="356424" y="422487"/>
                  </a:cubicBezTo>
                  <a:cubicBezTo>
                    <a:pt x="217382" y="422487"/>
                    <a:pt x="104225" y="327741"/>
                    <a:pt x="104225" y="211244"/>
                  </a:cubicBezTo>
                  <a:cubicBezTo>
                    <a:pt x="104225" y="94747"/>
                    <a:pt x="217382" y="0"/>
                    <a:pt x="3564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68580" tIns="34290" rIns="68580" bIns="34290">
              <a:normAutofit fontScale="775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zh-CN" altLang="en-US" sz="1350"/>
            </a:p>
          </p:txBody>
        </p:sp>
        <p:sp>
          <p:nvSpPr>
            <p:cNvPr id="21" name="íśḷiḍe">
              <a:extLst>
                <a:ext uri="{FF2B5EF4-FFF2-40B4-BE49-F238E27FC236}">
                  <a16:creationId xmlns:a16="http://schemas.microsoft.com/office/drawing/2014/main" id="{78D8064D-8F82-47B4-A496-C9247740D052}"/>
                </a:ext>
              </a:extLst>
            </p:cNvPr>
            <p:cNvSpPr/>
            <p:nvPr/>
          </p:nvSpPr>
          <p:spPr bwMode="auto">
            <a:xfrm>
              <a:off x="4877245" y="4266606"/>
              <a:ext cx="535532" cy="432548"/>
            </a:xfrm>
            <a:custGeom>
              <a:avLst/>
              <a:gdLst>
                <a:gd name="connsiteX0" fmla="*/ 199013 w 609377"/>
                <a:gd name="connsiteY0" fmla="*/ 435742 h 492194"/>
                <a:gd name="connsiteX1" fmla="*/ 414600 w 609377"/>
                <a:gd name="connsiteY1" fmla="*/ 435742 h 492194"/>
                <a:gd name="connsiteX2" fmla="*/ 518491 w 609377"/>
                <a:gd name="connsiteY2" fmla="*/ 435742 h 492194"/>
                <a:gd name="connsiteX3" fmla="*/ 572285 w 609377"/>
                <a:gd name="connsiteY3" fmla="*/ 435742 h 492194"/>
                <a:gd name="connsiteX4" fmla="*/ 572285 w 609377"/>
                <a:gd name="connsiteY4" fmla="*/ 478222 h 492194"/>
                <a:gd name="connsiteX5" fmla="*/ 518491 w 609377"/>
                <a:gd name="connsiteY5" fmla="*/ 478222 h 492194"/>
                <a:gd name="connsiteX6" fmla="*/ 414600 w 609377"/>
                <a:gd name="connsiteY6" fmla="*/ 478222 h 492194"/>
                <a:gd name="connsiteX7" fmla="*/ 199013 w 609377"/>
                <a:gd name="connsiteY7" fmla="*/ 478222 h 492194"/>
                <a:gd name="connsiteX8" fmla="*/ 182764 w 609377"/>
                <a:gd name="connsiteY8" fmla="*/ 461956 h 492194"/>
                <a:gd name="connsiteX9" fmla="*/ 182764 w 609377"/>
                <a:gd name="connsiteY9" fmla="*/ 452008 h 492194"/>
                <a:gd name="connsiteX10" fmla="*/ 199013 w 609377"/>
                <a:gd name="connsiteY10" fmla="*/ 435742 h 492194"/>
                <a:gd name="connsiteX11" fmla="*/ 598532 w 609377"/>
                <a:gd name="connsiteY11" fmla="*/ 183306 h 492194"/>
                <a:gd name="connsiteX12" fmla="*/ 608505 w 609377"/>
                <a:gd name="connsiteY12" fmla="*/ 203745 h 492194"/>
                <a:gd name="connsiteX13" fmla="*/ 536759 w 609377"/>
                <a:gd name="connsiteY13" fmla="*/ 412878 h 492194"/>
                <a:gd name="connsiteX14" fmla="*/ 534354 w 609377"/>
                <a:gd name="connsiteY14" fmla="*/ 417329 h 492194"/>
                <a:gd name="connsiteX15" fmla="*/ 521155 w 609377"/>
                <a:gd name="connsiteY15" fmla="*/ 424240 h 492194"/>
                <a:gd name="connsiteX16" fmla="*/ 265794 w 609377"/>
                <a:gd name="connsiteY16" fmla="*/ 424240 h 492194"/>
                <a:gd name="connsiteX17" fmla="*/ 249661 w 609377"/>
                <a:gd name="connsiteY17" fmla="*/ 408193 h 492194"/>
                <a:gd name="connsiteX18" fmla="*/ 265794 w 609377"/>
                <a:gd name="connsiteY18" fmla="*/ 392147 h 492194"/>
                <a:gd name="connsiteX19" fmla="*/ 509892 w 609377"/>
                <a:gd name="connsiteY19" fmla="*/ 392147 h 492194"/>
                <a:gd name="connsiteX20" fmla="*/ 578058 w 609377"/>
                <a:gd name="connsiteY20" fmla="*/ 193320 h 492194"/>
                <a:gd name="connsiteX21" fmla="*/ 598532 w 609377"/>
                <a:gd name="connsiteY21" fmla="*/ 183306 h 492194"/>
                <a:gd name="connsiteX22" fmla="*/ 81768 w 609377"/>
                <a:gd name="connsiteY22" fmla="*/ 179942 h 492194"/>
                <a:gd name="connsiteX23" fmla="*/ 81885 w 609377"/>
                <a:gd name="connsiteY23" fmla="*/ 180118 h 492194"/>
                <a:gd name="connsiteX24" fmla="*/ 86754 w 609377"/>
                <a:gd name="connsiteY24" fmla="*/ 179942 h 492194"/>
                <a:gd name="connsiteX25" fmla="*/ 173449 w 609377"/>
                <a:gd name="connsiteY25" fmla="*/ 266555 h 492194"/>
                <a:gd name="connsiteX26" fmla="*/ 173625 w 609377"/>
                <a:gd name="connsiteY26" fmla="*/ 286583 h 492194"/>
                <a:gd name="connsiteX27" fmla="*/ 173625 w 609377"/>
                <a:gd name="connsiteY27" fmla="*/ 310476 h 492194"/>
                <a:gd name="connsiteX28" fmla="*/ 178552 w 609377"/>
                <a:gd name="connsiteY28" fmla="*/ 310476 h 492194"/>
                <a:gd name="connsiteX29" fmla="*/ 384966 w 609377"/>
                <a:gd name="connsiteY29" fmla="*/ 310594 h 492194"/>
                <a:gd name="connsiteX30" fmla="*/ 420923 w 609377"/>
                <a:gd name="connsiteY30" fmla="*/ 346492 h 492194"/>
                <a:gd name="connsiteX31" fmla="*/ 384966 w 609377"/>
                <a:gd name="connsiteY31" fmla="*/ 382390 h 492194"/>
                <a:gd name="connsiteX32" fmla="*/ 179549 w 609377"/>
                <a:gd name="connsiteY32" fmla="*/ 382390 h 492194"/>
                <a:gd name="connsiteX33" fmla="*/ 171278 w 609377"/>
                <a:gd name="connsiteY33" fmla="*/ 382273 h 492194"/>
                <a:gd name="connsiteX34" fmla="*/ 148989 w 609377"/>
                <a:gd name="connsiteY34" fmla="*/ 372084 h 492194"/>
                <a:gd name="connsiteX35" fmla="*/ 78483 w 609377"/>
                <a:gd name="connsiteY35" fmla="*/ 295250 h 492194"/>
                <a:gd name="connsiteX36" fmla="*/ 69978 w 609377"/>
                <a:gd name="connsiteY36" fmla="*/ 294899 h 492194"/>
                <a:gd name="connsiteX37" fmla="*/ 69626 w 609377"/>
                <a:gd name="connsiteY37" fmla="*/ 303390 h 492194"/>
                <a:gd name="connsiteX38" fmla="*/ 140073 w 609377"/>
                <a:gd name="connsiteY38" fmla="*/ 380165 h 492194"/>
                <a:gd name="connsiteX39" fmla="*/ 171044 w 609377"/>
                <a:gd name="connsiteY39" fmla="*/ 393751 h 492194"/>
                <a:gd name="connsiteX40" fmla="*/ 171337 w 609377"/>
                <a:gd name="connsiteY40" fmla="*/ 393751 h 492194"/>
                <a:gd name="connsiteX41" fmla="*/ 173625 w 609377"/>
                <a:gd name="connsiteY41" fmla="*/ 393927 h 492194"/>
                <a:gd name="connsiteX42" fmla="*/ 173625 w 609377"/>
                <a:gd name="connsiteY42" fmla="*/ 492194 h 492194"/>
                <a:gd name="connsiteX43" fmla="*/ 0 w 609377"/>
                <a:gd name="connsiteY43" fmla="*/ 492194 h 492194"/>
                <a:gd name="connsiteX44" fmla="*/ 0 w 609377"/>
                <a:gd name="connsiteY44" fmla="*/ 261577 h 492194"/>
                <a:gd name="connsiteX45" fmla="*/ 81768 w 609377"/>
                <a:gd name="connsiteY45" fmla="*/ 179942 h 492194"/>
                <a:gd name="connsiteX46" fmla="*/ 165194 w 609377"/>
                <a:gd name="connsiteY46" fmla="*/ 0 h 492194"/>
                <a:gd name="connsiteX47" fmla="*/ 255306 w 609377"/>
                <a:gd name="connsiteY47" fmla="*/ 89971 h 492194"/>
                <a:gd name="connsiteX48" fmla="*/ 165194 w 609377"/>
                <a:gd name="connsiteY48" fmla="*/ 179942 h 492194"/>
                <a:gd name="connsiteX49" fmla="*/ 75082 w 609377"/>
                <a:gd name="connsiteY49" fmla="*/ 89971 h 492194"/>
                <a:gd name="connsiteX50" fmla="*/ 165194 w 609377"/>
                <a:gd name="connsiteY50" fmla="*/ 0 h 49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609377" h="492194">
                  <a:moveTo>
                    <a:pt x="199013" y="435742"/>
                  </a:moveTo>
                  <a:lnTo>
                    <a:pt x="414600" y="435742"/>
                  </a:lnTo>
                  <a:lnTo>
                    <a:pt x="518491" y="435742"/>
                  </a:lnTo>
                  <a:lnTo>
                    <a:pt x="572285" y="435742"/>
                  </a:lnTo>
                  <a:lnTo>
                    <a:pt x="572285" y="478222"/>
                  </a:lnTo>
                  <a:lnTo>
                    <a:pt x="518491" y="478222"/>
                  </a:lnTo>
                  <a:lnTo>
                    <a:pt x="414600" y="478222"/>
                  </a:lnTo>
                  <a:lnTo>
                    <a:pt x="199013" y="478222"/>
                  </a:lnTo>
                  <a:cubicBezTo>
                    <a:pt x="190038" y="478222"/>
                    <a:pt x="182764" y="470966"/>
                    <a:pt x="182764" y="461956"/>
                  </a:cubicBezTo>
                  <a:lnTo>
                    <a:pt x="182764" y="452008"/>
                  </a:lnTo>
                  <a:cubicBezTo>
                    <a:pt x="182764" y="443056"/>
                    <a:pt x="190038" y="435742"/>
                    <a:pt x="199013" y="435742"/>
                  </a:cubicBezTo>
                  <a:close/>
                  <a:moveTo>
                    <a:pt x="598532" y="183306"/>
                  </a:moveTo>
                  <a:cubicBezTo>
                    <a:pt x="606921" y="186234"/>
                    <a:pt x="611379" y="195311"/>
                    <a:pt x="608505" y="203745"/>
                  </a:cubicBezTo>
                  <a:lnTo>
                    <a:pt x="536759" y="412878"/>
                  </a:lnTo>
                  <a:cubicBezTo>
                    <a:pt x="536173" y="414518"/>
                    <a:pt x="535352" y="416041"/>
                    <a:pt x="534354" y="417329"/>
                  </a:cubicBezTo>
                  <a:cubicBezTo>
                    <a:pt x="531480" y="421487"/>
                    <a:pt x="526611" y="424240"/>
                    <a:pt x="521155" y="424240"/>
                  </a:cubicBezTo>
                  <a:lnTo>
                    <a:pt x="265794" y="424240"/>
                  </a:lnTo>
                  <a:cubicBezTo>
                    <a:pt x="256877" y="424240"/>
                    <a:pt x="249661" y="417037"/>
                    <a:pt x="249661" y="408193"/>
                  </a:cubicBezTo>
                  <a:cubicBezTo>
                    <a:pt x="249661" y="399292"/>
                    <a:pt x="256877" y="392147"/>
                    <a:pt x="265794" y="392147"/>
                  </a:cubicBezTo>
                  <a:lnTo>
                    <a:pt x="509892" y="392147"/>
                  </a:lnTo>
                  <a:lnTo>
                    <a:pt x="578058" y="193320"/>
                  </a:lnTo>
                  <a:cubicBezTo>
                    <a:pt x="580933" y="184945"/>
                    <a:pt x="590084" y="180436"/>
                    <a:pt x="598532" y="183306"/>
                  </a:cubicBezTo>
                  <a:close/>
                  <a:moveTo>
                    <a:pt x="81768" y="179942"/>
                  </a:moveTo>
                  <a:lnTo>
                    <a:pt x="81885" y="180118"/>
                  </a:lnTo>
                  <a:cubicBezTo>
                    <a:pt x="83527" y="180001"/>
                    <a:pt x="85111" y="179942"/>
                    <a:pt x="86754" y="179942"/>
                  </a:cubicBezTo>
                  <a:cubicBezTo>
                    <a:pt x="134618" y="179942"/>
                    <a:pt x="173449" y="218710"/>
                    <a:pt x="173449" y="266555"/>
                  </a:cubicBezTo>
                  <a:lnTo>
                    <a:pt x="173625" y="286583"/>
                  </a:lnTo>
                  <a:lnTo>
                    <a:pt x="173625" y="310476"/>
                  </a:lnTo>
                  <a:lnTo>
                    <a:pt x="178552" y="310476"/>
                  </a:lnTo>
                  <a:lnTo>
                    <a:pt x="384966" y="310594"/>
                  </a:lnTo>
                  <a:cubicBezTo>
                    <a:pt x="404793" y="310594"/>
                    <a:pt x="420923" y="326698"/>
                    <a:pt x="420923" y="346492"/>
                  </a:cubicBezTo>
                  <a:cubicBezTo>
                    <a:pt x="420923" y="366286"/>
                    <a:pt x="404793" y="382390"/>
                    <a:pt x="384966" y="382390"/>
                  </a:cubicBezTo>
                  <a:lnTo>
                    <a:pt x="179549" y="382390"/>
                  </a:lnTo>
                  <a:cubicBezTo>
                    <a:pt x="179549" y="382390"/>
                    <a:pt x="171865" y="382273"/>
                    <a:pt x="171278" y="382273"/>
                  </a:cubicBezTo>
                  <a:cubicBezTo>
                    <a:pt x="162773" y="382098"/>
                    <a:pt x="154678" y="378291"/>
                    <a:pt x="148989" y="372084"/>
                  </a:cubicBezTo>
                  <a:lnTo>
                    <a:pt x="78483" y="295250"/>
                  </a:lnTo>
                  <a:cubicBezTo>
                    <a:pt x="76254" y="292791"/>
                    <a:pt x="72441" y="292674"/>
                    <a:pt x="69978" y="294899"/>
                  </a:cubicBezTo>
                  <a:cubicBezTo>
                    <a:pt x="67514" y="297124"/>
                    <a:pt x="67397" y="300931"/>
                    <a:pt x="69626" y="303390"/>
                  </a:cubicBezTo>
                  <a:lnTo>
                    <a:pt x="140073" y="380165"/>
                  </a:lnTo>
                  <a:cubicBezTo>
                    <a:pt x="148050" y="388832"/>
                    <a:pt x="159312" y="393751"/>
                    <a:pt x="171044" y="393751"/>
                  </a:cubicBezTo>
                  <a:cubicBezTo>
                    <a:pt x="171161" y="393751"/>
                    <a:pt x="171161" y="393751"/>
                    <a:pt x="171337" y="393751"/>
                  </a:cubicBezTo>
                  <a:lnTo>
                    <a:pt x="173625" y="393927"/>
                  </a:lnTo>
                  <a:lnTo>
                    <a:pt x="173625" y="492194"/>
                  </a:lnTo>
                  <a:lnTo>
                    <a:pt x="0" y="492194"/>
                  </a:lnTo>
                  <a:lnTo>
                    <a:pt x="0" y="261577"/>
                  </a:lnTo>
                  <a:cubicBezTo>
                    <a:pt x="0" y="216485"/>
                    <a:pt x="36602" y="179942"/>
                    <a:pt x="81768" y="179942"/>
                  </a:cubicBezTo>
                  <a:close/>
                  <a:moveTo>
                    <a:pt x="165194" y="0"/>
                  </a:moveTo>
                  <a:cubicBezTo>
                    <a:pt x="214961" y="0"/>
                    <a:pt x="255306" y="40281"/>
                    <a:pt x="255306" y="89971"/>
                  </a:cubicBezTo>
                  <a:cubicBezTo>
                    <a:pt x="255306" y="139661"/>
                    <a:pt x="214961" y="179942"/>
                    <a:pt x="165194" y="179942"/>
                  </a:cubicBezTo>
                  <a:cubicBezTo>
                    <a:pt x="115427" y="179942"/>
                    <a:pt x="75082" y="139661"/>
                    <a:pt x="75082" y="89971"/>
                  </a:cubicBezTo>
                  <a:cubicBezTo>
                    <a:pt x="75082" y="40281"/>
                    <a:pt x="115427" y="0"/>
                    <a:pt x="16519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68580" tIns="34290" rIns="68580" bIns="3429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zh-CN" altLang="en-US" sz="1350"/>
            </a:p>
          </p:txBody>
        </p:sp>
        <p:sp>
          <p:nvSpPr>
            <p:cNvPr id="22" name="î$liḋé">
              <a:extLst>
                <a:ext uri="{FF2B5EF4-FFF2-40B4-BE49-F238E27FC236}">
                  <a16:creationId xmlns:a16="http://schemas.microsoft.com/office/drawing/2014/main" id="{48506253-32A3-4FA6-A4D7-6AD850013658}"/>
                </a:ext>
              </a:extLst>
            </p:cNvPr>
            <p:cNvSpPr/>
            <p:nvPr/>
          </p:nvSpPr>
          <p:spPr bwMode="auto">
            <a:xfrm>
              <a:off x="6758373" y="4425626"/>
              <a:ext cx="338740" cy="273528"/>
            </a:xfrm>
            <a:custGeom>
              <a:avLst/>
              <a:gdLst>
                <a:gd name="connsiteX0" fmla="*/ 499361 w 608838"/>
                <a:gd name="connsiteY0" fmla="*/ 285654 h 491629"/>
                <a:gd name="connsiteX1" fmla="*/ 499361 w 608838"/>
                <a:gd name="connsiteY1" fmla="*/ 344437 h 491629"/>
                <a:gd name="connsiteX2" fmla="*/ 558245 w 608838"/>
                <a:gd name="connsiteY2" fmla="*/ 344437 h 491629"/>
                <a:gd name="connsiteX3" fmla="*/ 558245 w 608838"/>
                <a:gd name="connsiteY3" fmla="*/ 285654 h 491629"/>
                <a:gd name="connsiteX4" fmla="*/ 50593 w 608838"/>
                <a:gd name="connsiteY4" fmla="*/ 285654 h 491629"/>
                <a:gd name="connsiteX5" fmla="*/ 50593 w 608838"/>
                <a:gd name="connsiteY5" fmla="*/ 344437 h 491629"/>
                <a:gd name="connsiteX6" fmla="*/ 109477 w 608838"/>
                <a:gd name="connsiteY6" fmla="*/ 344437 h 491629"/>
                <a:gd name="connsiteX7" fmla="*/ 109477 w 608838"/>
                <a:gd name="connsiteY7" fmla="*/ 285654 h 491629"/>
                <a:gd name="connsiteX8" fmla="*/ 324062 w 608838"/>
                <a:gd name="connsiteY8" fmla="*/ 265425 h 491629"/>
                <a:gd name="connsiteX9" fmla="*/ 324062 w 608838"/>
                <a:gd name="connsiteY9" fmla="*/ 329947 h 491629"/>
                <a:gd name="connsiteX10" fmla="*/ 388693 w 608838"/>
                <a:gd name="connsiteY10" fmla="*/ 329947 h 491629"/>
                <a:gd name="connsiteX11" fmla="*/ 388693 w 608838"/>
                <a:gd name="connsiteY11" fmla="*/ 265425 h 491629"/>
                <a:gd name="connsiteX12" fmla="*/ 220144 w 608838"/>
                <a:gd name="connsiteY12" fmla="*/ 265425 h 491629"/>
                <a:gd name="connsiteX13" fmla="*/ 220144 w 608838"/>
                <a:gd name="connsiteY13" fmla="*/ 329947 h 491629"/>
                <a:gd name="connsiteX14" fmla="*/ 284775 w 608838"/>
                <a:gd name="connsiteY14" fmla="*/ 329947 h 491629"/>
                <a:gd name="connsiteX15" fmla="*/ 284775 w 608838"/>
                <a:gd name="connsiteY15" fmla="*/ 265425 h 491629"/>
                <a:gd name="connsiteX16" fmla="*/ 499361 w 608838"/>
                <a:gd name="connsiteY16" fmla="*/ 191225 h 491629"/>
                <a:gd name="connsiteX17" fmla="*/ 499361 w 608838"/>
                <a:gd name="connsiteY17" fmla="*/ 250008 h 491629"/>
                <a:gd name="connsiteX18" fmla="*/ 558245 w 608838"/>
                <a:gd name="connsiteY18" fmla="*/ 250008 h 491629"/>
                <a:gd name="connsiteX19" fmla="*/ 558245 w 608838"/>
                <a:gd name="connsiteY19" fmla="*/ 191225 h 491629"/>
                <a:gd name="connsiteX20" fmla="*/ 50593 w 608838"/>
                <a:gd name="connsiteY20" fmla="*/ 191225 h 491629"/>
                <a:gd name="connsiteX21" fmla="*/ 50593 w 608838"/>
                <a:gd name="connsiteY21" fmla="*/ 250008 h 491629"/>
                <a:gd name="connsiteX22" fmla="*/ 109477 w 608838"/>
                <a:gd name="connsiteY22" fmla="*/ 250008 h 491629"/>
                <a:gd name="connsiteX23" fmla="*/ 109477 w 608838"/>
                <a:gd name="connsiteY23" fmla="*/ 191225 h 491629"/>
                <a:gd name="connsiteX24" fmla="*/ 324062 w 608838"/>
                <a:gd name="connsiteY24" fmla="*/ 161682 h 491629"/>
                <a:gd name="connsiteX25" fmla="*/ 324062 w 608838"/>
                <a:gd name="connsiteY25" fmla="*/ 226204 h 491629"/>
                <a:gd name="connsiteX26" fmla="*/ 388693 w 608838"/>
                <a:gd name="connsiteY26" fmla="*/ 226204 h 491629"/>
                <a:gd name="connsiteX27" fmla="*/ 388693 w 608838"/>
                <a:gd name="connsiteY27" fmla="*/ 161682 h 491629"/>
                <a:gd name="connsiteX28" fmla="*/ 220144 w 608838"/>
                <a:gd name="connsiteY28" fmla="*/ 161682 h 491629"/>
                <a:gd name="connsiteX29" fmla="*/ 220144 w 608838"/>
                <a:gd name="connsiteY29" fmla="*/ 226204 h 491629"/>
                <a:gd name="connsiteX30" fmla="*/ 284775 w 608838"/>
                <a:gd name="connsiteY30" fmla="*/ 226204 h 491629"/>
                <a:gd name="connsiteX31" fmla="*/ 284775 w 608838"/>
                <a:gd name="connsiteY31" fmla="*/ 161682 h 491629"/>
                <a:gd name="connsiteX32" fmla="*/ 499361 w 608838"/>
                <a:gd name="connsiteY32" fmla="*/ 96797 h 491629"/>
                <a:gd name="connsiteX33" fmla="*/ 499361 w 608838"/>
                <a:gd name="connsiteY33" fmla="*/ 155579 h 491629"/>
                <a:gd name="connsiteX34" fmla="*/ 558245 w 608838"/>
                <a:gd name="connsiteY34" fmla="*/ 155579 h 491629"/>
                <a:gd name="connsiteX35" fmla="*/ 558245 w 608838"/>
                <a:gd name="connsiteY35" fmla="*/ 96797 h 491629"/>
                <a:gd name="connsiteX36" fmla="*/ 50593 w 608838"/>
                <a:gd name="connsiteY36" fmla="*/ 96797 h 491629"/>
                <a:gd name="connsiteX37" fmla="*/ 50593 w 608838"/>
                <a:gd name="connsiteY37" fmla="*/ 155579 h 491629"/>
                <a:gd name="connsiteX38" fmla="*/ 109477 w 608838"/>
                <a:gd name="connsiteY38" fmla="*/ 155579 h 491629"/>
                <a:gd name="connsiteX39" fmla="*/ 109477 w 608838"/>
                <a:gd name="connsiteY39" fmla="*/ 96797 h 491629"/>
                <a:gd name="connsiteX40" fmla="*/ 324062 w 608838"/>
                <a:gd name="connsiteY40" fmla="*/ 57938 h 491629"/>
                <a:gd name="connsiteX41" fmla="*/ 324062 w 608838"/>
                <a:gd name="connsiteY41" fmla="*/ 122461 h 491629"/>
                <a:gd name="connsiteX42" fmla="*/ 388693 w 608838"/>
                <a:gd name="connsiteY42" fmla="*/ 122461 h 491629"/>
                <a:gd name="connsiteX43" fmla="*/ 388693 w 608838"/>
                <a:gd name="connsiteY43" fmla="*/ 57938 h 491629"/>
                <a:gd name="connsiteX44" fmla="*/ 220144 w 608838"/>
                <a:gd name="connsiteY44" fmla="*/ 57938 h 491629"/>
                <a:gd name="connsiteX45" fmla="*/ 220144 w 608838"/>
                <a:gd name="connsiteY45" fmla="*/ 122461 h 491629"/>
                <a:gd name="connsiteX46" fmla="*/ 284775 w 608838"/>
                <a:gd name="connsiteY46" fmla="*/ 122461 h 491629"/>
                <a:gd name="connsiteX47" fmla="*/ 284775 w 608838"/>
                <a:gd name="connsiteY47" fmla="*/ 57938 h 491629"/>
                <a:gd name="connsiteX48" fmla="*/ 469401 w 608838"/>
                <a:gd name="connsiteY48" fmla="*/ 44033 h 491629"/>
                <a:gd name="connsiteX49" fmla="*/ 608838 w 608838"/>
                <a:gd name="connsiteY49" fmla="*/ 44033 h 491629"/>
                <a:gd name="connsiteX50" fmla="*/ 608838 w 608838"/>
                <a:gd name="connsiteY50" fmla="*/ 491629 h 491629"/>
                <a:gd name="connsiteX51" fmla="*/ 510950 w 608838"/>
                <a:gd name="connsiteY51" fmla="*/ 491629 h 491629"/>
                <a:gd name="connsiteX52" fmla="*/ 510950 w 608838"/>
                <a:gd name="connsiteY52" fmla="*/ 391651 h 491629"/>
                <a:gd name="connsiteX53" fmla="*/ 469401 w 608838"/>
                <a:gd name="connsiteY53" fmla="*/ 391651 h 491629"/>
                <a:gd name="connsiteX54" fmla="*/ 0 w 608838"/>
                <a:gd name="connsiteY54" fmla="*/ 44033 h 491629"/>
                <a:gd name="connsiteX55" fmla="*/ 139437 w 608838"/>
                <a:gd name="connsiteY55" fmla="*/ 44033 h 491629"/>
                <a:gd name="connsiteX56" fmla="*/ 139437 w 608838"/>
                <a:gd name="connsiteY56" fmla="*/ 391651 h 491629"/>
                <a:gd name="connsiteX57" fmla="*/ 97889 w 608838"/>
                <a:gd name="connsiteY57" fmla="*/ 391651 h 491629"/>
                <a:gd name="connsiteX58" fmla="*/ 97889 w 608838"/>
                <a:gd name="connsiteY58" fmla="*/ 491629 h 491629"/>
                <a:gd name="connsiteX59" fmla="*/ 0 w 608838"/>
                <a:gd name="connsiteY59" fmla="*/ 491629 h 491629"/>
                <a:gd name="connsiteX60" fmla="*/ 164558 w 608838"/>
                <a:gd name="connsiteY60" fmla="*/ 0 h 491629"/>
                <a:gd name="connsiteX61" fmla="*/ 444279 w 608838"/>
                <a:gd name="connsiteY61" fmla="*/ 0 h 491629"/>
                <a:gd name="connsiteX62" fmla="*/ 444279 w 608838"/>
                <a:gd name="connsiteY62" fmla="*/ 491629 h 491629"/>
                <a:gd name="connsiteX63" fmla="*/ 336781 w 608838"/>
                <a:gd name="connsiteY63" fmla="*/ 491629 h 491629"/>
                <a:gd name="connsiteX64" fmla="*/ 336781 w 608838"/>
                <a:gd name="connsiteY64" fmla="*/ 381866 h 491629"/>
                <a:gd name="connsiteX65" fmla="*/ 272056 w 608838"/>
                <a:gd name="connsiteY65" fmla="*/ 381866 h 491629"/>
                <a:gd name="connsiteX66" fmla="*/ 272056 w 608838"/>
                <a:gd name="connsiteY66" fmla="*/ 491629 h 491629"/>
                <a:gd name="connsiteX67" fmla="*/ 164558 w 608838"/>
                <a:gd name="connsiteY67" fmla="*/ 491629 h 491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608838" h="491629">
                  <a:moveTo>
                    <a:pt x="499361" y="285654"/>
                  </a:moveTo>
                  <a:lnTo>
                    <a:pt x="499361" y="344437"/>
                  </a:lnTo>
                  <a:lnTo>
                    <a:pt x="558245" y="344437"/>
                  </a:lnTo>
                  <a:lnTo>
                    <a:pt x="558245" y="285654"/>
                  </a:lnTo>
                  <a:close/>
                  <a:moveTo>
                    <a:pt x="50593" y="285654"/>
                  </a:moveTo>
                  <a:lnTo>
                    <a:pt x="50593" y="344437"/>
                  </a:lnTo>
                  <a:lnTo>
                    <a:pt x="109477" y="344437"/>
                  </a:lnTo>
                  <a:lnTo>
                    <a:pt x="109477" y="285654"/>
                  </a:lnTo>
                  <a:close/>
                  <a:moveTo>
                    <a:pt x="324062" y="265425"/>
                  </a:moveTo>
                  <a:lnTo>
                    <a:pt x="324062" y="329947"/>
                  </a:lnTo>
                  <a:lnTo>
                    <a:pt x="388693" y="329947"/>
                  </a:lnTo>
                  <a:lnTo>
                    <a:pt x="388693" y="265425"/>
                  </a:lnTo>
                  <a:close/>
                  <a:moveTo>
                    <a:pt x="220144" y="265425"/>
                  </a:moveTo>
                  <a:lnTo>
                    <a:pt x="220144" y="329947"/>
                  </a:lnTo>
                  <a:lnTo>
                    <a:pt x="284775" y="329947"/>
                  </a:lnTo>
                  <a:lnTo>
                    <a:pt x="284775" y="265425"/>
                  </a:lnTo>
                  <a:close/>
                  <a:moveTo>
                    <a:pt x="499361" y="191225"/>
                  </a:moveTo>
                  <a:lnTo>
                    <a:pt x="499361" y="250008"/>
                  </a:lnTo>
                  <a:lnTo>
                    <a:pt x="558245" y="250008"/>
                  </a:lnTo>
                  <a:lnTo>
                    <a:pt x="558245" y="191225"/>
                  </a:lnTo>
                  <a:close/>
                  <a:moveTo>
                    <a:pt x="50593" y="191225"/>
                  </a:moveTo>
                  <a:lnTo>
                    <a:pt x="50593" y="250008"/>
                  </a:lnTo>
                  <a:lnTo>
                    <a:pt x="109477" y="250008"/>
                  </a:lnTo>
                  <a:lnTo>
                    <a:pt x="109477" y="191225"/>
                  </a:lnTo>
                  <a:close/>
                  <a:moveTo>
                    <a:pt x="324062" y="161682"/>
                  </a:moveTo>
                  <a:lnTo>
                    <a:pt x="324062" y="226204"/>
                  </a:lnTo>
                  <a:lnTo>
                    <a:pt x="388693" y="226204"/>
                  </a:lnTo>
                  <a:lnTo>
                    <a:pt x="388693" y="161682"/>
                  </a:lnTo>
                  <a:close/>
                  <a:moveTo>
                    <a:pt x="220144" y="161682"/>
                  </a:moveTo>
                  <a:lnTo>
                    <a:pt x="220144" y="226204"/>
                  </a:lnTo>
                  <a:lnTo>
                    <a:pt x="284775" y="226204"/>
                  </a:lnTo>
                  <a:lnTo>
                    <a:pt x="284775" y="161682"/>
                  </a:lnTo>
                  <a:close/>
                  <a:moveTo>
                    <a:pt x="499361" y="96797"/>
                  </a:moveTo>
                  <a:lnTo>
                    <a:pt x="499361" y="155579"/>
                  </a:lnTo>
                  <a:lnTo>
                    <a:pt x="558245" y="155579"/>
                  </a:lnTo>
                  <a:lnTo>
                    <a:pt x="558245" y="96797"/>
                  </a:lnTo>
                  <a:close/>
                  <a:moveTo>
                    <a:pt x="50593" y="96797"/>
                  </a:moveTo>
                  <a:lnTo>
                    <a:pt x="50593" y="155579"/>
                  </a:lnTo>
                  <a:lnTo>
                    <a:pt x="109477" y="155579"/>
                  </a:lnTo>
                  <a:lnTo>
                    <a:pt x="109477" y="96797"/>
                  </a:lnTo>
                  <a:close/>
                  <a:moveTo>
                    <a:pt x="324062" y="57938"/>
                  </a:moveTo>
                  <a:lnTo>
                    <a:pt x="324062" y="122461"/>
                  </a:lnTo>
                  <a:lnTo>
                    <a:pt x="388693" y="122461"/>
                  </a:lnTo>
                  <a:lnTo>
                    <a:pt x="388693" y="57938"/>
                  </a:lnTo>
                  <a:close/>
                  <a:moveTo>
                    <a:pt x="220144" y="57938"/>
                  </a:moveTo>
                  <a:lnTo>
                    <a:pt x="220144" y="122461"/>
                  </a:lnTo>
                  <a:lnTo>
                    <a:pt x="284775" y="122461"/>
                  </a:lnTo>
                  <a:lnTo>
                    <a:pt x="284775" y="57938"/>
                  </a:lnTo>
                  <a:close/>
                  <a:moveTo>
                    <a:pt x="469401" y="44033"/>
                  </a:moveTo>
                  <a:lnTo>
                    <a:pt x="608838" y="44033"/>
                  </a:lnTo>
                  <a:lnTo>
                    <a:pt x="608838" y="491629"/>
                  </a:lnTo>
                  <a:lnTo>
                    <a:pt x="510950" y="491629"/>
                  </a:lnTo>
                  <a:lnTo>
                    <a:pt x="510950" y="391651"/>
                  </a:lnTo>
                  <a:lnTo>
                    <a:pt x="469401" y="391651"/>
                  </a:lnTo>
                  <a:close/>
                  <a:moveTo>
                    <a:pt x="0" y="44033"/>
                  </a:moveTo>
                  <a:lnTo>
                    <a:pt x="139437" y="44033"/>
                  </a:lnTo>
                  <a:lnTo>
                    <a:pt x="139437" y="391651"/>
                  </a:lnTo>
                  <a:lnTo>
                    <a:pt x="97889" y="391651"/>
                  </a:lnTo>
                  <a:lnTo>
                    <a:pt x="97889" y="491629"/>
                  </a:lnTo>
                  <a:lnTo>
                    <a:pt x="0" y="491629"/>
                  </a:lnTo>
                  <a:close/>
                  <a:moveTo>
                    <a:pt x="164558" y="0"/>
                  </a:moveTo>
                  <a:lnTo>
                    <a:pt x="444279" y="0"/>
                  </a:lnTo>
                  <a:lnTo>
                    <a:pt x="444279" y="491629"/>
                  </a:lnTo>
                  <a:lnTo>
                    <a:pt x="336781" y="491629"/>
                  </a:lnTo>
                  <a:lnTo>
                    <a:pt x="336781" y="381866"/>
                  </a:lnTo>
                  <a:lnTo>
                    <a:pt x="272056" y="381866"/>
                  </a:lnTo>
                  <a:lnTo>
                    <a:pt x="272056" y="491629"/>
                  </a:lnTo>
                  <a:lnTo>
                    <a:pt x="164558" y="49162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68580" tIns="34290" rIns="68580" bIns="34290">
              <a:normAutofit fontScale="70000" lnSpcReduction="2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zh-CN" altLang="en-US" sz="1350"/>
            </a:p>
          </p:txBody>
        </p:sp>
        <p:sp>
          <p:nvSpPr>
            <p:cNvPr id="23" name="îŝliḋé">
              <a:extLst>
                <a:ext uri="{FF2B5EF4-FFF2-40B4-BE49-F238E27FC236}">
                  <a16:creationId xmlns:a16="http://schemas.microsoft.com/office/drawing/2014/main" id="{17060E9A-5082-4A64-9870-739A587A08CF}"/>
                </a:ext>
              </a:extLst>
            </p:cNvPr>
            <p:cNvSpPr/>
            <p:nvPr/>
          </p:nvSpPr>
          <p:spPr bwMode="auto">
            <a:xfrm>
              <a:off x="7097113" y="2690442"/>
              <a:ext cx="401442" cy="357376"/>
            </a:xfrm>
            <a:custGeom>
              <a:avLst/>
              <a:gdLst>
                <a:gd name="T0" fmla="*/ 742 w 942"/>
                <a:gd name="T1" fmla="*/ 570 h 840"/>
                <a:gd name="T2" fmla="*/ 755 w 942"/>
                <a:gd name="T3" fmla="*/ 520 h 840"/>
                <a:gd name="T4" fmla="*/ 645 w 942"/>
                <a:gd name="T5" fmla="*/ 450 h 840"/>
                <a:gd name="T6" fmla="*/ 600 w 942"/>
                <a:gd name="T7" fmla="*/ 452 h 840"/>
                <a:gd name="T8" fmla="*/ 600 w 942"/>
                <a:gd name="T9" fmla="*/ 411 h 840"/>
                <a:gd name="T10" fmla="*/ 722 w 942"/>
                <a:gd name="T11" fmla="*/ 411 h 840"/>
                <a:gd name="T12" fmla="*/ 722 w 942"/>
                <a:gd name="T13" fmla="*/ 367 h 840"/>
                <a:gd name="T14" fmla="*/ 608 w 942"/>
                <a:gd name="T15" fmla="*/ 367 h 840"/>
                <a:gd name="T16" fmla="*/ 650 w 942"/>
                <a:gd name="T17" fmla="*/ 295 h 840"/>
                <a:gd name="T18" fmla="*/ 733 w 942"/>
                <a:gd name="T19" fmla="*/ 295 h 840"/>
                <a:gd name="T20" fmla="*/ 733 w 942"/>
                <a:gd name="T21" fmla="*/ 251 h 840"/>
                <a:gd name="T22" fmla="*/ 676 w 942"/>
                <a:gd name="T23" fmla="*/ 251 h 840"/>
                <a:gd name="T24" fmla="*/ 762 w 942"/>
                <a:gd name="T25" fmla="*/ 106 h 840"/>
                <a:gd name="T26" fmla="*/ 689 w 942"/>
                <a:gd name="T27" fmla="*/ 106 h 840"/>
                <a:gd name="T28" fmla="*/ 569 w 942"/>
                <a:gd name="T29" fmla="*/ 326 h 840"/>
                <a:gd name="T30" fmla="*/ 450 w 942"/>
                <a:gd name="T31" fmla="*/ 106 h 840"/>
                <a:gd name="T32" fmla="*/ 377 w 942"/>
                <a:gd name="T33" fmla="*/ 106 h 840"/>
                <a:gd name="T34" fmla="*/ 463 w 942"/>
                <a:gd name="T35" fmla="*/ 251 h 840"/>
                <a:gd name="T36" fmla="*/ 404 w 942"/>
                <a:gd name="T37" fmla="*/ 251 h 840"/>
                <a:gd name="T38" fmla="*/ 404 w 942"/>
                <a:gd name="T39" fmla="*/ 295 h 840"/>
                <a:gd name="T40" fmla="*/ 489 w 942"/>
                <a:gd name="T41" fmla="*/ 295 h 840"/>
                <a:gd name="T42" fmla="*/ 531 w 942"/>
                <a:gd name="T43" fmla="*/ 367 h 840"/>
                <a:gd name="T44" fmla="*/ 420 w 942"/>
                <a:gd name="T45" fmla="*/ 367 h 840"/>
                <a:gd name="T46" fmla="*/ 420 w 942"/>
                <a:gd name="T47" fmla="*/ 411 h 840"/>
                <a:gd name="T48" fmla="*/ 538 w 942"/>
                <a:gd name="T49" fmla="*/ 411 h 840"/>
                <a:gd name="T50" fmla="*/ 538 w 942"/>
                <a:gd name="T51" fmla="*/ 454 h 840"/>
                <a:gd name="T52" fmla="*/ 535 w 942"/>
                <a:gd name="T53" fmla="*/ 454 h 840"/>
                <a:gd name="T54" fmla="*/ 440 w 942"/>
                <a:gd name="T55" fmla="*/ 436 h 840"/>
                <a:gd name="T56" fmla="*/ 307 w 942"/>
                <a:gd name="T57" fmla="*/ 419 h 840"/>
                <a:gd name="T58" fmla="*/ 249 w 942"/>
                <a:gd name="T59" fmla="*/ 434 h 840"/>
                <a:gd name="T60" fmla="*/ 234 w 942"/>
                <a:gd name="T61" fmla="*/ 335 h 840"/>
                <a:gd name="T62" fmla="*/ 570 w 942"/>
                <a:gd name="T63" fmla="*/ 0 h 840"/>
                <a:gd name="T64" fmla="*/ 905 w 942"/>
                <a:gd name="T65" fmla="*/ 335 h 840"/>
                <a:gd name="T66" fmla="*/ 872 w 942"/>
                <a:gd name="T67" fmla="*/ 479 h 840"/>
                <a:gd name="T68" fmla="*/ 858 w 942"/>
                <a:gd name="T69" fmla="*/ 487 h 840"/>
                <a:gd name="T70" fmla="*/ 798 w 942"/>
                <a:gd name="T71" fmla="*/ 552 h 840"/>
                <a:gd name="T72" fmla="*/ 718 w 942"/>
                <a:gd name="T73" fmla="*/ 628 h 840"/>
                <a:gd name="T74" fmla="*/ 644 w 942"/>
                <a:gd name="T75" fmla="*/ 609 h 840"/>
                <a:gd name="T76" fmla="*/ 742 w 942"/>
                <a:gd name="T77" fmla="*/ 570 h 840"/>
                <a:gd name="T78" fmla="*/ 154 w 942"/>
                <a:gd name="T79" fmla="*/ 780 h 840"/>
                <a:gd name="T80" fmla="*/ 779 w 942"/>
                <a:gd name="T81" fmla="*/ 758 h 840"/>
                <a:gd name="T82" fmla="*/ 932 w 942"/>
                <a:gd name="T83" fmla="*/ 535 h 840"/>
                <a:gd name="T84" fmla="*/ 870 w 942"/>
                <a:gd name="T85" fmla="*/ 507 h 840"/>
                <a:gd name="T86" fmla="*/ 724 w 942"/>
                <a:gd name="T87" fmla="*/ 650 h 840"/>
                <a:gd name="T88" fmla="*/ 545 w 942"/>
                <a:gd name="T89" fmla="*/ 594 h 840"/>
                <a:gd name="T90" fmla="*/ 732 w 942"/>
                <a:gd name="T91" fmla="*/ 524 h 840"/>
                <a:gd name="T92" fmla="*/ 533 w 942"/>
                <a:gd name="T93" fmla="*/ 477 h 840"/>
                <a:gd name="T94" fmla="*/ 310 w 942"/>
                <a:gd name="T95" fmla="*/ 441 h 840"/>
                <a:gd name="T96" fmla="*/ 0 w 942"/>
                <a:gd name="T97" fmla="*/ 626 h 840"/>
                <a:gd name="T98" fmla="*/ 154 w 942"/>
                <a:gd name="T99" fmla="*/ 78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42" h="840">
                  <a:moveTo>
                    <a:pt x="742" y="570"/>
                  </a:moveTo>
                  <a:cubicBezTo>
                    <a:pt x="753" y="556"/>
                    <a:pt x="758" y="539"/>
                    <a:pt x="755" y="520"/>
                  </a:cubicBezTo>
                  <a:cubicBezTo>
                    <a:pt x="745" y="450"/>
                    <a:pt x="670" y="450"/>
                    <a:pt x="645" y="450"/>
                  </a:cubicBezTo>
                  <a:cubicBezTo>
                    <a:pt x="631" y="450"/>
                    <a:pt x="615" y="451"/>
                    <a:pt x="600" y="452"/>
                  </a:cubicBezTo>
                  <a:lnTo>
                    <a:pt x="600" y="411"/>
                  </a:lnTo>
                  <a:lnTo>
                    <a:pt x="722" y="411"/>
                  </a:lnTo>
                  <a:lnTo>
                    <a:pt x="722" y="367"/>
                  </a:lnTo>
                  <a:lnTo>
                    <a:pt x="608" y="367"/>
                  </a:lnTo>
                  <a:lnTo>
                    <a:pt x="650" y="295"/>
                  </a:lnTo>
                  <a:lnTo>
                    <a:pt x="733" y="295"/>
                  </a:lnTo>
                  <a:lnTo>
                    <a:pt x="733" y="251"/>
                  </a:lnTo>
                  <a:lnTo>
                    <a:pt x="676" y="251"/>
                  </a:lnTo>
                  <a:lnTo>
                    <a:pt x="762" y="106"/>
                  </a:lnTo>
                  <a:lnTo>
                    <a:pt x="689" y="106"/>
                  </a:lnTo>
                  <a:lnTo>
                    <a:pt x="569" y="326"/>
                  </a:lnTo>
                  <a:lnTo>
                    <a:pt x="450" y="106"/>
                  </a:lnTo>
                  <a:lnTo>
                    <a:pt x="377" y="106"/>
                  </a:lnTo>
                  <a:lnTo>
                    <a:pt x="463" y="251"/>
                  </a:lnTo>
                  <a:lnTo>
                    <a:pt x="404" y="251"/>
                  </a:lnTo>
                  <a:lnTo>
                    <a:pt x="404" y="295"/>
                  </a:lnTo>
                  <a:lnTo>
                    <a:pt x="489" y="295"/>
                  </a:lnTo>
                  <a:lnTo>
                    <a:pt x="531" y="367"/>
                  </a:lnTo>
                  <a:lnTo>
                    <a:pt x="420" y="367"/>
                  </a:lnTo>
                  <a:lnTo>
                    <a:pt x="420" y="411"/>
                  </a:lnTo>
                  <a:lnTo>
                    <a:pt x="538" y="411"/>
                  </a:lnTo>
                  <a:lnTo>
                    <a:pt x="538" y="454"/>
                  </a:lnTo>
                  <a:cubicBezTo>
                    <a:pt x="537" y="454"/>
                    <a:pt x="536" y="454"/>
                    <a:pt x="535" y="454"/>
                  </a:cubicBezTo>
                  <a:cubicBezTo>
                    <a:pt x="504" y="451"/>
                    <a:pt x="472" y="443"/>
                    <a:pt x="440" y="436"/>
                  </a:cubicBezTo>
                  <a:cubicBezTo>
                    <a:pt x="393" y="424"/>
                    <a:pt x="348" y="413"/>
                    <a:pt x="307" y="419"/>
                  </a:cubicBezTo>
                  <a:cubicBezTo>
                    <a:pt x="287" y="421"/>
                    <a:pt x="268" y="427"/>
                    <a:pt x="249" y="434"/>
                  </a:cubicBezTo>
                  <a:cubicBezTo>
                    <a:pt x="239" y="403"/>
                    <a:pt x="234" y="370"/>
                    <a:pt x="234" y="335"/>
                  </a:cubicBezTo>
                  <a:cubicBezTo>
                    <a:pt x="234" y="150"/>
                    <a:pt x="384" y="0"/>
                    <a:pt x="570" y="0"/>
                  </a:cubicBezTo>
                  <a:cubicBezTo>
                    <a:pt x="755" y="0"/>
                    <a:pt x="905" y="150"/>
                    <a:pt x="905" y="335"/>
                  </a:cubicBezTo>
                  <a:cubicBezTo>
                    <a:pt x="905" y="387"/>
                    <a:pt x="893" y="436"/>
                    <a:pt x="872" y="479"/>
                  </a:cubicBezTo>
                  <a:cubicBezTo>
                    <a:pt x="867" y="482"/>
                    <a:pt x="863" y="484"/>
                    <a:pt x="858" y="487"/>
                  </a:cubicBezTo>
                  <a:cubicBezTo>
                    <a:pt x="835" y="501"/>
                    <a:pt x="817" y="526"/>
                    <a:pt x="798" y="552"/>
                  </a:cubicBezTo>
                  <a:cubicBezTo>
                    <a:pt x="774" y="585"/>
                    <a:pt x="749" y="619"/>
                    <a:pt x="718" y="628"/>
                  </a:cubicBezTo>
                  <a:cubicBezTo>
                    <a:pt x="700" y="633"/>
                    <a:pt x="673" y="623"/>
                    <a:pt x="644" y="609"/>
                  </a:cubicBezTo>
                  <a:cubicBezTo>
                    <a:pt x="686" y="604"/>
                    <a:pt x="723" y="594"/>
                    <a:pt x="742" y="570"/>
                  </a:cubicBezTo>
                  <a:close/>
                  <a:moveTo>
                    <a:pt x="154" y="780"/>
                  </a:moveTo>
                  <a:cubicBezTo>
                    <a:pt x="321" y="683"/>
                    <a:pt x="559" y="840"/>
                    <a:pt x="779" y="758"/>
                  </a:cubicBezTo>
                  <a:cubicBezTo>
                    <a:pt x="864" y="727"/>
                    <a:pt x="907" y="635"/>
                    <a:pt x="932" y="535"/>
                  </a:cubicBezTo>
                  <a:cubicBezTo>
                    <a:pt x="942" y="495"/>
                    <a:pt x="922" y="475"/>
                    <a:pt x="870" y="507"/>
                  </a:cubicBezTo>
                  <a:cubicBezTo>
                    <a:pt x="824" y="535"/>
                    <a:pt x="790" y="632"/>
                    <a:pt x="724" y="650"/>
                  </a:cubicBezTo>
                  <a:cubicBezTo>
                    <a:pt x="673" y="664"/>
                    <a:pt x="607" y="606"/>
                    <a:pt x="545" y="594"/>
                  </a:cubicBezTo>
                  <a:cubicBezTo>
                    <a:pt x="624" y="587"/>
                    <a:pt x="742" y="591"/>
                    <a:pt x="732" y="524"/>
                  </a:cubicBezTo>
                  <a:cubicBezTo>
                    <a:pt x="721" y="446"/>
                    <a:pt x="603" y="483"/>
                    <a:pt x="533" y="477"/>
                  </a:cubicBezTo>
                  <a:cubicBezTo>
                    <a:pt x="453" y="469"/>
                    <a:pt x="373" y="433"/>
                    <a:pt x="310" y="441"/>
                  </a:cubicBezTo>
                  <a:cubicBezTo>
                    <a:pt x="188" y="457"/>
                    <a:pt x="83" y="591"/>
                    <a:pt x="0" y="626"/>
                  </a:cubicBezTo>
                  <a:lnTo>
                    <a:pt x="154" y="7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68580" tIns="34290" rIns="68580" bIns="34290">
              <a:normAutofit fontScale="92500" lnSpcReduction="100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endParaRPr lang="zh-CN" altLang="en-US" sz="1350"/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B73EF0F5-D106-465C-A5ED-0827F0A88CA3}"/>
              </a:ext>
            </a:extLst>
          </p:cNvPr>
          <p:cNvGrpSpPr/>
          <p:nvPr/>
        </p:nvGrpSpPr>
        <p:grpSpPr>
          <a:xfrm>
            <a:off x="123545" y="3095744"/>
            <a:ext cx="2763589" cy="1203752"/>
            <a:chOff x="845174" y="5053272"/>
            <a:chExt cx="2562222" cy="998460"/>
          </a:xfrm>
        </p:grpSpPr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C9B99C6F-4906-4268-AA39-67DA45355FAE}"/>
                </a:ext>
              </a:extLst>
            </p:cNvPr>
            <p:cNvSpPr/>
            <p:nvPr/>
          </p:nvSpPr>
          <p:spPr bwMode="auto">
            <a:xfrm>
              <a:off x="845174" y="5460795"/>
              <a:ext cx="2562222" cy="59093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12700" algn="just">
                <a:lnSpc>
                  <a:spcPct val="115000"/>
                </a:lnSpc>
                <a:spcAft>
                  <a:spcPts val="0"/>
                </a:spcAft>
                <a:buFontTx/>
                <a:buChar char="-"/>
                <a:tabLst>
                  <a:tab pos="540385" algn="l"/>
                </a:tabLst>
              </a:pPr>
              <a:r>
                <a:rPr lang="ru-RU" sz="12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нехватка ноутбуков и компьютеров у педагогов, устаревшие модели телефонов и смартфонов</a:t>
              </a: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B18B2CA9-A93E-4544-8457-FB259A9347BA}"/>
                </a:ext>
              </a:extLst>
            </p:cNvPr>
            <p:cNvSpPr txBox="1"/>
            <p:nvPr/>
          </p:nvSpPr>
          <p:spPr>
            <a:xfrm>
              <a:off x="863325" y="5053272"/>
              <a:ext cx="2422697" cy="42122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>
                <a:defRPr sz="2800" b="1" spc="3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/>
                  <a:ea typeface="微软雅黑"/>
                  <a:cs typeface="Segoe UI Light" panose="020B0502040204020203" pitchFamily="34" charset="0"/>
                </a:defRPr>
              </a:lvl1pPr>
            </a:lstStyle>
            <a:p>
              <a:pPr algn="r"/>
              <a:r>
                <a:rPr lang="ru-RU" altLang="zh-CN" sz="1350" dirty="0">
                  <a:solidFill>
                    <a:schemeClr val="tx2"/>
                  </a:solidFill>
                </a:rPr>
                <a:t>ТЕХНИЧЕСКИЕ СРЕДСТВА</a:t>
              </a:r>
              <a:endParaRPr lang="zh-CN" altLang="en-US" sz="135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0E159CCD-C898-4089-A97E-47DD59263A0C}"/>
              </a:ext>
            </a:extLst>
          </p:cNvPr>
          <p:cNvGrpSpPr/>
          <p:nvPr/>
        </p:nvGrpSpPr>
        <p:grpSpPr>
          <a:xfrm>
            <a:off x="5979126" y="3055887"/>
            <a:ext cx="3057370" cy="1442089"/>
            <a:chOff x="845174" y="5121881"/>
            <a:chExt cx="2592702" cy="1602871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F585C565-0696-449C-B09B-4ABC79730B47}"/>
                </a:ext>
              </a:extLst>
            </p:cNvPr>
            <p:cNvSpPr/>
            <p:nvPr/>
          </p:nvSpPr>
          <p:spPr bwMode="auto">
            <a:xfrm>
              <a:off x="845174" y="5460795"/>
              <a:ext cx="2592702" cy="126395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12700" algn="just">
                <a:lnSpc>
                  <a:spcPct val="115000"/>
                </a:lnSpc>
                <a:spcAft>
                  <a:spcPts val="0"/>
                </a:spcAft>
                <a:tabLst>
                  <a:tab pos="540385" algn="l"/>
                </a:tabLst>
              </a:pPr>
              <a:r>
                <a:rPr lang="ru-RU" sz="8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-</a:t>
              </a:r>
              <a:r>
                <a:rPr lang="ru-RU" sz="12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низкая скорость интернета на платформах из-за перегрузки сети</a:t>
              </a:r>
            </a:p>
            <a:p>
              <a:pPr marR="12700" algn="just">
                <a:lnSpc>
                  <a:spcPct val="115000"/>
                </a:lnSpc>
                <a:spcAft>
                  <a:spcPts val="0"/>
                </a:spcAft>
                <a:buFontTx/>
                <a:buChar char="-"/>
                <a:tabLst>
                  <a:tab pos="540385" algn="l"/>
                </a:tabLst>
              </a:pPr>
              <a:r>
                <a:rPr lang="ru-RU" sz="12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отсутствие технической возможности для обучения дистанционно у некоторого процента учащихся</a:t>
              </a: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68F5C2A4-C4AC-4939-84D2-3FAFE8C6FB44}"/>
                </a:ext>
              </a:extLst>
            </p:cNvPr>
            <p:cNvSpPr txBox="1"/>
            <p:nvPr/>
          </p:nvSpPr>
          <p:spPr>
            <a:xfrm>
              <a:off x="845174" y="5121881"/>
              <a:ext cx="1844860" cy="33353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>
                <a:defRPr sz="2800" b="1" spc="3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/>
                  <a:ea typeface="微软雅黑"/>
                  <a:cs typeface="Segoe UI Light" panose="020B0502040204020203" pitchFamily="34" charset="0"/>
                </a:defRPr>
              </a:lvl1pPr>
            </a:lstStyle>
            <a:p>
              <a:r>
                <a:rPr lang="ru-RU" altLang="zh-CN" sz="1350" dirty="0">
                  <a:solidFill>
                    <a:schemeClr val="tx2"/>
                  </a:solidFill>
                </a:rPr>
                <a:t>ИНТЕРНЕТ</a:t>
              </a:r>
              <a:endParaRPr lang="zh-CN" altLang="en-US" sz="135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6F922454-98CA-4260-90F4-58750194ED65}"/>
              </a:ext>
            </a:extLst>
          </p:cNvPr>
          <p:cNvGrpSpPr/>
          <p:nvPr/>
        </p:nvGrpSpPr>
        <p:grpSpPr>
          <a:xfrm>
            <a:off x="170769" y="1216525"/>
            <a:ext cx="2794048" cy="1557337"/>
            <a:chOff x="845175" y="5133988"/>
            <a:chExt cx="2457877" cy="1458294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C4877CAC-0180-4466-A25E-8B9B8D50F29E}"/>
                </a:ext>
              </a:extLst>
            </p:cNvPr>
            <p:cNvSpPr/>
            <p:nvPr/>
          </p:nvSpPr>
          <p:spPr bwMode="auto">
            <a:xfrm>
              <a:off x="845175" y="5328573"/>
              <a:ext cx="2457877" cy="126370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R="12700" algn="just">
                <a:lnSpc>
                  <a:spcPct val="115000"/>
                </a:lnSpc>
                <a:spcAft>
                  <a:spcPts val="0"/>
                </a:spcAft>
                <a:tabLst>
                  <a:tab pos="540385" algn="l"/>
                </a:tabLst>
              </a:pPr>
              <a:r>
                <a:rPr lang="ru-RU" sz="12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-не все выбранные платформы удобны для реализации дистанционного обучения (например, </a:t>
              </a:r>
              <a:r>
                <a:rPr lang="ru-RU" sz="1200" b="1" dirty="0" err="1">
                  <a:latin typeface="Times New Roman" panose="02020603050405020304" pitchFamily="18" charset="0"/>
                  <a:ea typeface="Times New Roman" panose="02020603050405020304" pitchFamily="18" charset="0"/>
                </a:rPr>
                <a:t>ВКонтакте</a:t>
              </a:r>
              <a:r>
                <a:rPr lang="ru-RU" sz="12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 нет инструментов для онлайн-образования, не защищена интеллектуальная собственность)</a:t>
              </a:r>
            </a:p>
          </p:txBody>
        </p:sp>
        <p:sp>
          <p:nvSpPr>
            <p:cNvPr id="45" name="文本框 44">
              <a:extLst>
                <a:ext uri="{FF2B5EF4-FFF2-40B4-BE49-F238E27FC236}">
                  <a16:creationId xmlns:a16="http://schemas.microsoft.com/office/drawing/2014/main" id="{7D230706-6FEA-41C4-98C6-5DFD1694AFB9}"/>
                </a:ext>
              </a:extLst>
            </p:cNvPr>
            <p:cNvSpPr txBox="1"/>
            <p:nvPr/>
          </p:nvSpPr>
          <p:spPr>
            <a:xfrm>
              <a:off x="905347" y="5133988"/>
              <a:ext cx="2337531" cy="28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>
                <a:defRPr sz="2800" b="1" spc="3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/>
                  <a:ea typeface="微软雅黑"/>
                  <a:cs typeface="Segoe UI Light" panose="020B0502040204020203" pitchFamily="34" charset="0"/>
                </a:defRPr>
              </a:lvl1pPr>
            </a:lstStyle>
            <a:p>
              <a:pPr algn="r"/>
              <a:r>
                <a:rPr lang="ru-RU" altLang="zh-CN" sz="1350" dirty="0">
                  <a:solidFill>
                    <a:schemeClr val="tx2"/>
                  </a:solidFill>
                </a:rPr>
                <a:t>ОНЛАЙН - РЕСУРСЫ</a:t>
              </a:r>
              <a:endParaRPr lang="zh-CN" altLang="en-US" sz="135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CD93D2BE-42B1-4E4B-8B70-3009525A0D6E}"/>
              </a:ext>
            </a:extLst>
          </p:cNvPr>
          <p:cNvGrpSpPr/>
          <p:nvPr/>
        </p:nvGrpSpPr>
        <p:grpSpPr>
          <a:xfrm>
            <a:off x="6204504" y="1282966"/>
            <a:ext cx="2838262" cy="993591"/>
            <a:chOff x="845174" y="5121881"/>
            <a:chExt cx="2368178" cy="779553"/>
          </a:xfrm>
        </p:grpSpPr>
        <p:sp>
          <p:nvSpPr>
            <p:cNvPr id="47" name="矩形 46">
              <a:extLst>
                <a:ext uri="{FF2B5EF4-FFF2-40B4-BE49-F238E27FC236}">
                  <a16:creationId xmlns:a16="http://schemas.microsoft.com/office/drawing/2014/main" id="{D2B28B70-F019-4A6E-AD09-2E2F291F8897}"/>
                </a:ext>
              </a:extLst>
            </p:cNvPr>
            <p:cNvSpPr/>
            <p:nvPr/>
          </p:nvSpPr>
          <p:spPr bwMode="auto">
            <a:xfrm>
              <a:off x="845174" y="5346744"/>
              <a:ext cx="2368178" cy="554690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  <a:defRPr/>
              </a:pPr>
              <a:r>
                <a:rPr lang="ru-RU" sz="1200" b="1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отсутствие обратной связи от отдельных участников образовательного процесса</a:t>
              </a:r>
              <a:endParaRPr lang="zh-CN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</p:txBody>
        </p:sp>
        <p:sp>
          <p:nvSpPr>
            <p:cNvPr id="48" name="文本框 47">
              <a:extLst>
                <a:ext uri="{FF2B5EF4-FFF2-40B4-BE49-F238E27FC236}">
                  <a16:creationId xmlns:a16="http://schemas.microsoft.com/office/drawing/2014/main" id="{314E3D8F-C12B-4CE7-A572-3BB9F4D41EDC}"/>
                </a:ext>
              </a:extLst>
            </p:cNvPr>
            <p:cNvSpPr txBox="1"/>
            <p:nvPr/>
          </p:nvSpPr>
          <p:spPr>
            <a:xfrm>
              <a:off x="845174" y="5121881"/>
              <a:ext cx="1844860" cy="23543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>
                <a:defRPr sz="2800" b="1" spc="3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/>
                  <a:ea typeface="微软雅黑"/>
                  <a:cs typeface="Segoe UI Light" panose="020B0502040204020203" pitchFamily="34" charset="0"/>
                </a:defRPr>
              </a:lvl1pPr>
            </a:lstStyle>
            <a:p>
              <a:r>
                <a:rPr lang="ru-RU" altLang="zh-CN" sz="1350" dirty="0">
                  <a:solidFill>
                    <a:schemeClr val="tx2"/>
                  </a:solidFill>
                </a:rPr>
                <a:t>ДАЙДЖЕСТ</a:t>
              </a:r>
              <a:endParaRPr lang="zh-CN" altLang="en-US" sz="135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709A1C8D-681F-4D62-89B1-EFE5D79E6B4B}"/>
              </a:ext>
            </a:extLst>
          </p:cNvPr>
          <p:cNvGrpSpPr/>
          <p:nvPr/>
        </p:nvGrpSpPr>
        <p:grpSpPr>
          <a:xfrm>
            <a:off x="2411760" y="250881"/>
            <a:ext cx="3999414" cy="724068"/>
            <a:chOff x="5068386" y="95690"/>
            <a:chExt cx="1955208" cy="1125028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0C52E4C1-1341-4A68-BB3C-B25A225A0F50}"/>
                </a:ext>
              </a:extLst>
            </p:cNvPr>
            <p:cNvSpPr txBox="1"/>
            <p:nvPr/>
          </p:nvSpPr>
          <p:spPr>
            <a:xfrm>
              <a:off x="5068386" y="95690"/>
              <a:ext cx="1955208" cy="86078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/>
              <a:r>
                <a:rPr lang="ru-RU" altLang="zh-CN" sz="1500" b="1" dirty="0">
                  <a:solidFill>
                    <a:srgbClr val="0070C0"/>
                  </a:solidFill>
                  <a:latin typeface="Century Gothic" panose="020B0502020202020204" pitchFamily="34" charset="0"/>
                </a:rPr>
                <a:t>ПРОБЛЕМЫ ПРИ ОРГАНИЗАЦИИ УЧЕБНОГО ПРОЦЕССА</a:t>
              </a:r>
              <a:endParaRPr lang="zh-CN" altLang="en-US" sz="1500" b="1" dirty="0">
                <a:solidFill>
                  <a:srgbClr val="0070C0"/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4F082A6B-D7D4-479E-8259-869635D051E1}"/>
                </a:ext>
              </a:extLst>
            </p:cNvPr>
            <p:cNvGrpSpPr/>
            <p:nvPr/>
          </p:nvGrpSpPr>
          <p:grpSpPr>
            <a:xfrm>
              <a:off x="5720907" y="1138238"/>
              <a:ext cx="649181" cy="82480"/>
              <a:chOff x="441365" y="2927420"/>
              <a:chExt cx="469721" cy="59679"/>
            </a:xfrm>
          </p:grpSpPr>
          <p:sp>
            <p:nvSpPr>
              <p:cNvPr id="36" name="平行四边形 35">
                <a:extLst>
                  <a:ext uri="{FF2B5EF4-FFF2-40B4-BE49-F238E27FC236}">
                    <a16:creationId xmlns:a16="http://schemas.microsoft.com/office/drawing/2014/main" id="{F89F7753-45C5-4BBA-85C5-57985561CE82}"/>
                  </a:ext>
                </a:extLst>
              </p:cNvPr>
              <p:cNvSpPr/>
              <p:nvPr/>
            </p:nvSpPr>
            <p:spPr>
              <a:xfrm>
                <a:off x="441365" y="2927420"/>
                <a:ext cx="161568" cy="59679"/>
              </a:xfrm>
              <a:prstGeom prst="parallelogram">
                <a:avLst>
                  <a:gd name="adj" fmla="val 66291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49" name="平行四边形 48">
                <a:extLst>
                  <a:ext uri="{FF2B5EF4-FFF2-40B4-BE49-F238E27FC236}">
                    <a16:creationId xmlns:a16="http://schemas.microsoft.com/office/drawing/2014/main" id="{160F1C92-9212-46E2-8D0E-2224E98B7B6F}"/>
                  </a:ext>
                </a:extLst>
              </p:cNvPr>
              <p:cNvSpPr/>
              <p:nvPr/>
            </p:nvSpPr>
            <p:spPr>
              <a:xfrm>
                <a:off x="595441" y="2927420"/>
                <a:ext cx="161568" cy="59679"/>
              </a:xfrm>
              <a:prstGeom prst="parallelogram">
                <a:avLst>
                  <a:gd name="adj" fmla="val 6629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50" name="平行四边形 49">
                <a:extLst>
                  <a:ext uri="{FF2B5EF4-FFF2-40B4-BE49-F238E27FC236}">
                    <a16:creationId xmlns:a16="http://schemas.microsoft.com/office/drawing/2014/main" id="{4C369421-5F1F-4EC3-ABFA-2F926C6AF981}"/>
                  </a:ext>
                </a:extLst>
              </p:cNvPr>
              <p:cNvSpPr/>
              <p:nvPr/>
            </p:nvSpPr>
            <p:spPr>
              <a:xfrm>
                <a:off x="749518" y="2927420"/>
                <a:ext cx="161568" cy="59679"/>
              </a:xfrm>
              <a:prstGeom prst="parallelogram">
                <a:avLst>
                  <a:gd name="adj" fmla="val 66291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0855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пути решения проблем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 на более удобные и менее загруженные интернет-платформы  (мы выбираем 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Google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Classroom</a:t>
            </a:r>
            <a:r>
              <a:rPr lang="ru-RU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собственных платформ и сайтов, в том числе платных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связь по телефону с детьми и родителями, не имеющими технических возможностей выхода в интернет, передача текстовых файлов с лекциями и заданиями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30686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899D37F-3B2F-5841-B04B-B8553D6C39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52121" y="1141529"/>
            <a:ext cx="3384376" cy="3184413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82A4714-59F8-8847-AD11-DD742DB4F48B}"/>
              </a:ext>
            </a:extLst>
          </p:cNvPr>
          <p:cNvSpPr/>
          <p:nvPr/>
        </p:nvSpPr>
        <p:spPr>
          <a:xfrm>
            <a:off x="467544" y="1081272"/>
            <a:ext cx="6204452" cy="3250299"/>
          </a:xfrm>
          <a:custGeom>
            <a:avLst/>
            <a:gdLst>
              <a:gd name="connsiteX0" fmla="*/ 0 w 5328592"/>
              <a:gd name="connsiteY0" fmla="*/ 0 h 3240360"/>
              <a:gd name="connsiteX1" fmla="*/ 5328592 w 5328592"/>
              <a:gd name="connsiteY1" fmla="*/ 0 h 3240360"/>
              <a:gd name="connsiteX2" fmla="*/ 5328592 w 5328592"/>
              <a:gd name="connsiteY2" fmla="*/ 3240360 h 3240360"/>
              <a:gd name="connsiteX3" fmla="*/ 0 w 5328592"/>
              <a:gd name="connsiteY3" fmla="*/ 3240360 h 3240360"/>
              <a:gd name="connsiteX4" fmla="*/ 0 w 5328592"/>
              <a:gd name="connsiteY4" fmla="*/ 0 h 3240360"/>
              <a:gd name="connsiteX0" fmla="*/ 0 w 5328592"/>
              <a:gd name="connsiteY0" fmla="*/ 0 h 3250299"/>
              <a:gd name="connsiteX1" fmla="*/ 5328592 w 5328592"/>
              <a:gd name="connsiteY1" fmla="*/ 0 h 3250299"/>
              <a:gd name="connsiteX2" fmla="*/ 4424131 w 5328592"/>
              <a:gd name="connsiteY2" fmla="*/ 3250299 h 3250299"/>
              <a:gd name="connsiteX3" fmla="*/ 0 w 5328592"/>
              <a:gd name="connsiteY3" fmla="*/ 3240360 h 3250299"/>
              <a:gd name="connsiteX4" fmla="*/ 0 w 5328592"/>
              <a:gd name="connsiteY4" fmla="*/ 0 h 3250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8592" h="3250299">
                <a:moveTo>
                  <a:pt x="0" y="0"/>
                </a:moveTo>
                <a:lnTo>
                  <a:pt x="5328592" y="0"/>
                </a:lnTo>
                <a:lnTo>
                  <a:pt x="4424131" y="3250299"/>
                </a:lnTo>
                <a:lnTo>
                  <a:pt x="0" y="3240360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93A846D-0E2F-F94B-B568-D451F724D59D}"/>
              </a:ext>
            </a:extLst>
          </p:cNvPr>
          <p:cNvSpPr/>
          <p:nvPr/>
        </p:nvSpPr>
        <p:spPr>
          <a:xfrm>
            <a:off x="1547664" y="3669672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СПИКЕР:</a:t>
            </a:r>
          </a:p>
          <a:p>
            <a:pPr fontAlgn="base"/>
            <a:r>
              <a:rPr lang="ru-RU" dirty="0" err="1">
                <a:latin typeface="Georgia" panose="02040502050405020303" pitchFamily="18" charset="0"/>
              </a:rPr>
              <a:t>Семёнова</a:t>
            </a:r>
            <a:r>
              <a:rPr lang="ru-RU" dirty="0">
                <a:latin typeface="Georgia" panose="02040502050405020303" pitchFamily="18" charset="0"/>
              </a:rPr>
              <a:t> Татьяна Михайловна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B8DE95-D298-7340-ADF0-1FF388CDA986}"/>
              </a:ext>
            </a:extLst>
          </p:cNvPr>
          <p:cNvSpPr/>
          <p:nvPr/>
        </p:nvSpPr>
        <p:spPr>
          <a:xfrm>
            <a:off x="86562" y="1533406"/>
            <a:ext cx="60126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b="1" dirty="0">
                <a:solidFill>
                  <a:srgbClr val="0070C0"/>
                </a:solidFill>
                <a:latin typeface="+mj-lt"/>
              </a:rPr>
              <a:t>ПЕРЕХОД К ДИСТАНЦИОННОМУ ОБУЧЕНИЮ В ДОД:</a:t>
            </a:r>
            <a:br>
              <a:rPr lang="ru-RU" b="1" dirty="0">
                <a:solidFill>
                  <a:srgbClr val="0070C0"/>
                </a:solidFill>
                <a:latin typeface="+mj-lt"/>
              </a:rPr>
            </a:br>
            <a:r>
              <a:rPr lang="ru-RU" b="1" dirty="0">
                <a:solidFill>
                  <a:srgbClr val="0070C0"/>
                </a:solidFill>
                <a:latin typeface="+mj-lt"/>
              </a:rPr>
              <a:t>ОТ ПАНИКИ ДО ПРИМЕНЕНИЯ ИНТЕРАКТИВНЫХ ФОРМ В УСЛОВИЯХ РЕАЛИЗАЦИИ ДОПОЛНИТЕЛЬНЫХ ОБЩЕОБРАЗОВАТЕЛЬНЫХ ПРОГРАММ</a:t>
            </a:r>
          </a:p>
        </p:txBody>
      </p:sp>
    </p:spTree>
    <p:extLst>
      <p:ext uri="{BB962C8B-B14F-4D97-AF65-F5344CB8AC3E}">
        <p14:creationId xmlns:p14="http://schemas.microsoft.com/office/powerpoint/2010/main" val="1669569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797" y="5529"/>
            <a:ext cx="6144936" cy="4011274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19" name="Рисунок 18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064" y="0"/>
            <a:ext cx="6144936" cy="4011274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9" name="Рисунок 8" descr="F:\Картинки ДОД\обложка_2017\фон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b="12040"/>
          <a:stretch/>
        </p:blipFill>
        <p:spPr bwMode="auto">
          <a:xfrm>
            <a:off x="-45119" y="1624193"/>
            <a:ext cx="5475356" cy="3528332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5" name="Рисунок 4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217" y="1604461"/>
            <a:ext cx="6144936" cy="4011274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6" name="Рисунок 5" descr="F:\Картинки ДОД\обложка_2017\Rannee-obuchenie-i-razvitie-rebenka-2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342" y="3131793"/>
            <a:ext cx="2784158" cy="1529239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7" name="Рисунок 6" descr="F:\Картинки ДОД\обложка_2017\imagination.jpg">
            <a:hlinkClick r:id="rId5" action="ppaction://hlinkfile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03" y="2046466"/>
            <a:ext cx="1901666" cy="162496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8" name="Рисунок 7" descr="C:\Users\zhurba_nn\Desktop\Картинки ДОД\learningInfinity-7.jp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83" b="2837"/>
          <a:stretch/>
        </p:blipFill>
        <p:spPr bwMode="auto">
          <a:xfrm>
            <a:off x="2903585" y="3433546"/>
            <a:ext cx="1796891" cy="1564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4923925" y="4387229"/>
            <a:ext cx="4604904" cy="124182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b="1" dirty="0">
              <a:latin typeface="Georgia" panose="02040502050405020303" pitchFamily="18" charset="0"/>
            </a:endParaRPr>
          </a:p>
        </p:txBody>
      </p:sp>
      <p:pic>
        <p:nvPicPr>
          <p:cNvPr id="10" name="Picture 2" descr="https://witchykitchen.ru/wp-content/uploads/2017/02/ab490b13fb15a8ea5d00e64a06fc04ca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8"/>
          <a:stretch/>
        </p:blipFill>
        <p:spPr bwMode="auto">
          <a:xfrm>
            <a:off x="7224527" y="162534"/>
            <a:ext cx="1764638" cy="1577875"/>
          </a:xfrm>
          <a:prstGeom prst="rect">
            <a:avLst/>
          </a:prstGeom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zvr-102.ucoz.ru/_si/0/69985764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20" r="24256"/>
          <a:stretch/>
        </p:blipFill>
        <p:spPr bwMode="auto">
          <a:xfrm>
            <a:off x="233491" y="3671431"/>
            <a:ext cx="2161634" cy="1385054"/>
          </a:xfrm>
          <a:prstGeom prst="rect">
            <a:avLst/>
          </a:prstGeom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1327431"/>
              </p:ext>
            </p:extLst>
          </p:nvPr>
        </p:nvGraphicFramePr>
        <p:xfrm>
          <a:off x="1330037" y="135082"/>
          <a:ext cx="6307283" cy="4173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3461830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5565" y="0"/>
            <a:ext cx="6144936" cy="4011274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19" name="Рисунок 18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064" y="0"/>
            <a:ext cx="6144936" cy="4011274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9" name="Рисунок 8" descr="F:\Картинки ДОД\обложка_2017\фон3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96" b="12040"/>
          <a:stretch/>
        </p:blipFill>
        <p:spPr bwMode="auto">
          <a:xfrm>
            <a:off x="-45119" y="1624193"/>
            <a:ext cx="5475356" cy="3528332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5" name="Рисунок 4" descr="F:\Картинки ДОД\обложка_2017\фон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217" y="1604461"/>
            <a:ext cx="6144936" cy="4011274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6" name="Рисунок 5" descr="F:\Картинки ДОД\обложка_2017\Rannee-obuchenie-i-razvitie-rebenka-2.jpg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342" y="3131793"/>
            <a:ext cx="2784158" cy="1529239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7" name="Рисунок 6" descr="F:\Картинки ДОД\обложка_2017\imagination.jpg">
            <a:hlinkClick r:id="rId5" action="ppaction://hlinkfile"/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03" y="2046466"/>
            <a:ext cx="1901666" cy="162496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  <p:pic>
        <p:nvPicPr>
          <p:cNvPr id="8" name="Рисунок 7" descr="C:\Users\zhurba_nn\Desktop\Картинки ДОД\learningInfinity-7.jpg"/>
          <p:cNvPicPr/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83" b="2837"/>
          <a:stretch/>
        </p:blipFill>
        <p:spPr bwMode="auto">
          <a:xfrm>
            <a:off x="2903585" y="3433546"/>
            <a:ext cx="1796891" cy="15644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4923925" y="4387229"/>
            <a:ext cx="4604904" cy="124182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b="1" dirty="0">
              <a:latin typeface="Georgia" panose="02040502050405020303" pitchFamily="18" charset="0"/>
            </a:endParaRPr>
          </a:p>
        </p:txBody>
      </p:sp>
      <p:pic>
        <p:nvPicPr>
          <p:cNvPr id="10" name="Picture 2" descr="https://witchykitchen.ru/wp-content/uploads/2017/02/ab490b13fb15a8ea5d00e64a06fc04ca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98"/>
          <a:stretch/>
        </p:blipFill>
        <p:spPr bwMode="auto">
          <a:xfrm>
            <a:off x="7194963" y="220990"/>
            <a:ext cx="1764638" cy="1577875"/>
          </a:xfrm>
          <a:prstGeom prst="rect">
            <a:avLst/>
          </a:prstGeom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zvr-102.ucoz.ru/_si/0/69985764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20" r="24256"/>
          <a:stretch/>
        </p:blipFill>
        <p:spPr bwMode="auto">
          <a:xfrm>
            <a:off x="233491" y="3671431"/>
            <a:ext cx="2161634" cy="1385054"/>
          </a:xfrm>
          <a:prstGeom prst="rect">
            <a:avLst/>
          </a:prstGeom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Объект 3"/>
          <p:cNvGraphicFramePr>
            <a:graphicFrameLocks/>
          </p:cNvGraphicFramePr>
          <p:nvPr/>
        </p:nvGraphicFramePr>
        <p:xfrm>
          <a:off x="1433946" y="155864"/>
          <a:ext cx="6307283" cy="4173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4208806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7605466" y="-83322"/>
            <a:ext cx="1564807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0" y="1281112"/>
            <a:ext cx="5746433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493295" y="2857612"/>
            <a:ext cx="2180749" cy="199167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Заголовок 13"/>
          <p:cNvSpPr txBox="1">
            <a:spLocks/>
          </p:cNvSpPr>
          <p:nvPr/>
        </p:nvSpPr>
        <p:spPr>
          <a:xfrm>
            <a:off x="1364066" y="138361"/>
            <a:ext cx="6754385" cy="4710929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altLang="ru-RU" sz="4050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endParaRPr lang="ru-RU" altLang="ru-RU" sz="4050" dirty="0"/>
          </a:p>
        </p:txBody>
      </p:sp>
      <p:sp>
        <p:nvSpPr>
          <p:cNvPr id="15" name="TextBox 14"/>
          <p:cNvSpPr txBox="1"/>
          <p:nvPr/>
        </p:nvSpPr>
        <p:spPr>
          <a:xfrm>
            <a:off x="2420600" y="253667"/>
            <a:ext cx="6507826" cy="5124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ПРОБЛЕМ:</a:t>
            </a:r>
          </a:p>
          <a:p>
            <a:pPr algn="just"/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1.Отсутствие механизма перехода на дистанционный режим обучения:</a:t>
            </a:r>
          </a:p>
          <a:p>
            <a:pPr algn="just">
              <a:buFontTx/>
              <a:buChar char="-"/>
            </a:pP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изучение, анализ, применение в практике работы различных методических рекомендаций;</a:t>
            </a:r>
          </a:p>
          <a:p>
            <a:pPr algn="just">
              <a:buFontTx/>
              <a:buChar char="-"/>
            </a:pPr>
            <a:r>
              <a:rPr lang="ru-RU" sz="21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обновление нормативной базы (приказы, локальные акты, рабочая документация педагога).</a:t>
            </a:r>
          </a:p>
          <a:p>
            <a:pPr lvl="0" algn="just"/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Отсутствие механизма контроля за процессом:</a:t>
            </a:r>
          </a:p>
          <a:p>
            <a:pPr algn="just">
              <a:buFontTx/>
              <a:buChar char="-"/>
            </a:pPr>
            <a:r>
              <a:rPr lang="ru-RU" sz="21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анализ имеющегося опыта;</a:t>
            </a:r>
          </a:p>
          <a:p>
            <a:pPr algn="just">
              <a:buFontTx/>
              <a:buChar char="-"/>
            </a:pPr>
            <a:r>
              <a:rPr lang="ru-RU" sz="21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издание приказов, распределение и делегирование полномочий.</a:t>
            </a:r>
          </a:p>
          <a:p>
            <a:pPr algn="just"/>
            <a:endParaRPr lang="ru-RU" sz="15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5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15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5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98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7605466" y="-83322"/>
            <a:ext cx="1564807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0" y="1281112"/>
            <a:ext cx="5746433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493295" y="2857612"/>
            <a:ext cx="2180749" cy="199167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Заголовок 13"/>
          <p:cNvSpPr txBox="1">
            <a:spLocks/>
          </p:cNvSpPr>
          <p:nvPr/>
        </p:nvSpPr>
        <p:spPr>
          <a:xfrm>
            <a:off x="1364066" y="138361"/>
            <a:ext cx="6754385" cy="4710929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ru-RU" altLang="ru-RU" sz="4050" dirty="0">
                <a:solidFill>
                  <a:srgbClr val="FF0000"/>
                </a:solidFill>
                <a:latin typeface="Georgia" panose="02040502050405020303" pitchFamily="18" charset="0"/>
              </a:rPr>
            </a:br>
            <a:endParaRPr lang="ru-RU" altLang="ru-RU" sz="4050" dirty="0"/>
          </a:p>
        </p:txBody>
      </p:sp>
      <p:sp>
        <p:nvSpPr>
          <p:cNvPr id="15" name="TextBox 14"/>
          <p:cNvSpPr txBox="1"/>
          <p:nvPr/>
        </p:nvSpPr>
        <p:spPr>
          <a:xfrm>
            <a:off x="2360213" y="148406"/>
            <a:ext cx="6754385" cy="5897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 ПРОБЛЕМ:</a:t>
            </a:r>
          </a:p>
          <a:p>
            <a:pPr lvl="0" algn="just"/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Не готовность участников педагогического процесса:</a:t>
            </a:r>
          </a:p>
          <a:p>
            <a:pPr algn="just">
              <a:buFontTx/>
              <a:buChar char="-"/>
            </a:pPr>
            <a:r>
              <a:rPr lang="ru-RU" sz="2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индивидуальная просветительская работа со всеми участниками;</a:t>
            </a:r>
          </a:p>
          <a:p>
            <a:pPr algn="just">
              <a:buFontTx/>
              <a:buChar char="-"/>
            </a:pPr>
            <a:r>
              <a:rPr lang="ru-RU" sz="2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выработка рекомендаций для педагогов, учащихся, родителей;</a:t>
            </a:r>
          </a:p>
          <a:p>
            <a:pPr algn="just">
              <a:buFontTx/>
              <a:buChar char="-"/>
            </a:pPr>
            <a:r>
              <a:rPr lang="ru-RU" sz="2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персональное закрепление педагогов и оказание своевременной помощи;</a:t>
            </a:r>
          </a:p>
          <a:p>
            <a:pPr algn="just"/>
            <a:r>
              <a:rPr lang="ru-RU" sz="2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общий положительный и оптимистический настрой.</a:t>
            </a:r>
          </a:p>
          <a:p>
            <a:pPr algn="just"/>
            <a:r>
              <a:rPr lang="ru-RU" sz="2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Загруженность сети Интернет:</a:t>
            </a:r>
          </a:p>
          <a:p>
            <a:pPr lvl="0" algn="just"/>
            <a:endParaRPr lang="ru-RU" sz="825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sz="21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поиск и применение альтернативных форм. </a:t>
            </a:r>
          </a:p>
          <a:p>
            <a:pPr algn="just"/>
            <a:r>
              <a:rPr lang="ru-RU" sz="2100" b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endParaRPr lang="ru-RU" sz="15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15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1500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C:\Users\Admin\Downloads\IMG-20200409-WA0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403" y="148406"/>
            <a:ext cx="2256598" cy="2374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744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132E9AA3-CDAF-4939-B163-60714F96E5AA}"/>
              </a:ext>
            </a:extLst>
          </p:cNvPr>
          <p:cNvSpPr/>
          <p:nvPr/>
        </p:nvSpPr>
        <p:spPr>
          <a:xfrm>
            <a:off x="-104960" y="12765"/>
            <a:ext cx="5557116" cy="5149751"/>
          </a:xfrm>
          <a:custGeom>
            <a:avLst/>
            <a:gdLst>
              <a:gd name="connsiteX0" fmla="*/ 0 w 5689260"/>
              <a:gd name="connsiteY0" fmla="*/ 0 h 6866335"/>
              <a:gd name="connsiteX1" fmla="*/ 796063 w 5689260"/>
              <a:gd name="connsiteY1" fmla="*/ 0 h 6866335"/>
              <a:gd name="connsiteX2" fmla="*/ 856343 w 5689260"/>
              <a:gd name="connsiteY2" fmla="*/ 0 h 6866335"/>
              <a:gd name="connsiteX3" fmla="*/ 1039654 w 5689260"/>
              <a:gd name="connsiteY3" fmla="*/ 0 h 6866335"/>
              <a:gd name="connsiteX4" fmla="*/ 1652406 w 5689260"/>
              <a:gd name="connsiteY4" fmla="*/ 0 h 6866335"/>
              <a:gd name="connsiteX5" fmla="*/ 1835717 w 5689260"/>
              <a:gd name="connsiteY5" fmla="*/ 0 h 6866335"/>
              <a:gd name="connsiteX6" fmla="*/ 1895997 w 5689260"/>
              <a:gd name="connsiteY6" fmla="*/ 0 h 6866335"/>
              <a:gd name="connsiteX7" fmla="*/ 2692060 w 5689260"/>
              <a:gd name="connsiteY7" fmla="*/ 0 h 6866335"/>
              <a:gd name="connsiteX8" fmla="*/ 5689260 w 5689260"/>
              <a:gd name="connsiteY8" fmla="*/ 3433168 h 6866335"/>
              <a:gd name="connsiteX9" fmla="*/ 2692060 w 5689260"/>
              <a:gd name="connsiteY9" fmla="*/ 6866335 h 6866335"/>
              <a:gd name="connsiteX10" fmla="*/ 1895997 w 5689260"/>
              <a:gd name="connsiteY10" fmla="*/ 6866335 h 6866335"/>
              <a:gd name="connsiteX11" fmla="*/ 1835717 w 5689260"/>
              <a:gd name="connsiteY11" fmla="*/ 6866335 h 6866335"/>
              <a:gd name="connsiteX12" fmla="*/ 1652406 w 5689260"/>
              <a:gd name="connsiteY12" fmla="*/ 6866335 h 6866335"/>
              <a:gd name="connsiteX13" fmla="*/ 1039654 w 5689260"/>
              <a:gd name="connsiteY13" fmla="*/ 6866335 h 6866335"/>
              <a:gd name="connsiteX14" fmla="*/ 856343 w 5689260"/>
              <a:gd name="connsiteY14" fmla="*/ 6866335 h 6866335"/>
              <a:gd name="connsiteX15" fmla="*/ 796063 w 5689260"/>
              <a:gd name="connsiteY15" fmla="*/ 6866335 h 6866335"/>
              <a:gd name="connsiteX16" fmla="*/ 0 w 5689260"/>
              <a:gd name="connsiteY16" fmla="*/ 6866335 h 6866335"/>
              <a:gd name="connsiteX0" fmla="*/ 0 w 5164716"/>
              <a:gd name="connsiteY0" fmla="*/ 0 h 6866335"/>
              <a:gd name="connsiteX1" fmla="*/ 796063 w 5164716"/>
              <a:gd name="connsiteY1" fmla="*/ 0 h 6866335"/>
              <a:gd name="connsiteX2" fmla="*/ 856343 w 5164716"/>
              <a:gd name="connsiteY2" fmla="*/ 0 h 6866335"/>
              <a:gd name="connsiteX3" fmla="*/ 1039654 w 5164716"/>
              <a:gd name="connsiteY3" fmla="*/ 0 h 6866335"/>
              <a:gd name="connsiteX4" fmla="*/ 1652406 w 5164716"/>
              <a:gd name="connsiteY4" fmla="*/ 0 h 6866335"/>
              <a:gd name="connsiteX5" fmla="*/ 1835717 w 5164716"/>
              <a:gd name="connsiteY5" fmla="*/ 0 h 6866335"/>
              <a:gd name="connsiteX6" fmla="*/ 1895997 w 5164716"/>
              <a:gd name="connsiteY6" fmla="*/ 0 h 6866335"/>
              <a:gd name="connsiteX7" fmla="*/ 2692060 w 5164716"/>
              <a:gd name="connsiteY7" fmla="*/ 0 h 6866335"/>
              <a:gd name="connsiteX8" fmla="*/ 5164716 w 5164716"/>
              <a:gd name="connsiteY8" fmla="*/ 3250988 h 6866335"/>
              <a:gd name="connsiteX9" fmla="*/ 2692060 w 5164716"/>
              <a:gd name="connsiteY9" fmla="*/ 6866335 h 6866335"/>
              <a:gd name="connsiteX10" fmla="*/ 1895997 w 5164716"/>
              <a:gd name="connsiteY10" fmla="*/ 6866335 h 6866335"/>
              <a:gd name="connsiteX11" fmla="*/ 1835717 w 5164716"/>
              <a:gd name="connsiteY11" fmla="*/ 6866335 h 6866335"/>
              <a:gd name="connsiteX12" fmla="*/ 1652406 w 5164716"/>
              <a:gd name="connsiteY12" fmla="*/ 6866335 h 6866335"/>
              <a:gd name="connsiteX13" fmla="*/ 1039654 w 5164716"/>
              <a:gd name="connsiteY13" fmla="*/ 6866335 h 6866335"/>
              <a:gd name="connsiteX14" fmla="*/ 856343 w 5164716"/>
              <a:gd name="connsiteY14" fmla="*/ 6866335 h 6866335"/>
              <a:gd name="connsiteX15" fmla="*/ 796063 w 5164716"/>
              <a:gd name="connsiteY15" fmla="*/ 6866335 h 6866335"/>
              <a:gd name="connsiteX16" fmla="*/ 0 w 5164716"/>
              <a:gd name="connsiteY16" fmla="*/ 6866335 h 6866335"/>
              <a:gd name="connsiteX17" fmla="*/ 0 w 5164716"/>
              <a:gd name="connsiteY17" fmla="*/ 0 h 6866335"/>
              <a:gd name="connsiteX0" fmla="*/ 0 w 5080789"/>
              <a:gd name="connsiteY0" fmla="*/ 0 h 6866335"/>
              <a:gd name="connsiteX1" fmla="*/ 796063 w 5080789"/>
              <a:gd name="connsiteY1" fmla="*/ 0 h 6866335"/>
              <a:gd name="connsiteX2" fmla="*/ 856343 w 5080789"/>
              <a:gd name="connsiteY2" fmla="*/ 0 h 6866335"/>
              <a:gd name="connsiteX3" fmla="*/ 1039654 w 5080789"/>
              <a:gd name="connsiteY3" fmla="*/ 0 h 6866335"/>
              <a:gd name="connsiteX4" fmla="*/ 1652406 w 5080789"/>
              <a:gd name="connsiteY4" fmla="*/ 0 h 6866335"/>
              <a:gd name="connsiteX5" fmla="*/ 1835717 w 5080789"/>
              <a:gd name="connsiteY5" fmla="*/ 0 h 6866335"/>
              <a:gd name="connsiteX6" fmla="*/ 1895997 w 5080789"/>
              <a:gd name="connsiteY6" fmla="*/ 0 h 6866335"/>
              <a:gd name="connsiteX7" fmla="*/ 2692060 w 5080789"/>
              <a:gd name="connsiteY7" fmla="*/ 0 h 6866335"/>
              <a:gd name="connsiteX8" fmla="*/ 5080789 w 5080789"/>
              <a:gd name="connsiteY8" fmla="*/ 3279016 h 6866335"/>
              <a:gd name="connsiteX9" fmla="*/ 2692060 w 5080789"/>
              <a:gd name="connsiteY9" fmla="*/ 6866335 h 6866335"/>
              <a:gd name="connsiteX10" fmla="*/ 1895997 w 5080789"/>
              <a:gd name="connsiteY10" fmla="*/ 6866335 h 6866335"/>
              <a:gd name="connsiteX11" fmla="*/ 1835717 w 5080789"/>
              <a:gd name="connsiteY11" fmla="*/ 6866335 h 6866335"/>
              <a:gd name="connsiteX12" fmla="*/ 1652406 w 5080789"/>
              <a:gd name="connsiteY12" fmla="*/ 6866335 h 6866335"/>
              <a:gd name="connsiteX13" fmla="*/ 1039654 w 5080789"/>
              <a:gd name="connsiteY13" fmla="*/ 6866335 h 6866335"/>
              <a:gd name="connsiteX14" fmla="*/ 856343 w 5080789"/>
              <a:gd name="connsiteY14" fmla="*/ 6866335 h 6866335"/>
              <a:gd name="connsiteX15" fmla="*/ 796063 w 5080789"/>
              <a:gd name="connsiteY15" fmla="*/ 6866335 h 6866335"/>
              <a:gd name="connsiteX16" fmla="*/ 0 w 5080789"/>
              <a:gd name="connsiteY16" fmla="*/ 6866335 h 6866335"/>
              <a:gd name="connsiteX17" fmla="*/ 0 w 5080789"/>
              <a:gd name="connsiteY17" fmla="*/ 0 h 6866335"/>
              <a:gd name="connsiteX0" fmla="*/ 0 w 4748493"/>
              <a:gd name="connsiteY0" fmla="*/ 0 h 6866335"/>
              <a:gd name="connsiteX1" fmla="*/ 796063 w 4748493"/>
              <a:gd name="connsiteY1" fmla="*/ 0 h 6866335"/>
              <a:gd name="connsiteX2" fmla="*/ 856343 w 4748493"/>
              <a:gd name="connsiteY2" fmla="*/ 0 h 6866335"/>
              <a:gd name="connsiteX3" fmla="*/ 1039654 w 4748493"/>
              <a:gd name="connsiteY3" fmla="*/ 0 h 6866335"/>
              <a:gd name="connsiteX4" fmla="*/ 1652406 w 4748493"/>
              <a:gd name="connsiteY4" fmla="*/ 0 h 6866335"/>
              <a:gd name="connsiteX5" fmla="*/ 1835717 w 4748493"/>
              <a:gd name="connsiteY5" fmla="*/ 0 h 6866335"/>
              <a:gd name="connsiteX6" fmla="*/ 1895997 w 4748493"/>
              <a:gd name="connsiteY6" fmla="*/ 0 h 6866335"/>
              <a:gd name="connsiteX7" fmla="*/ 2692060 w 4748493"/>
              <a:gd name="connsiteY7" fmla="*/ 0 h 6866335"/>
              <a:gd name="connsiteX8" fmla="*/ 4748493 w 4748493"/>
              <a:gd name="connsiteY8" fmla="*/ 3265003 h 6866335"/>
              <a:gd name="connsiteX9" fmla="*/ 2692060 w 4748493"/>
              <a:gd name="connsiteY9" fmla="*/ 6866335 h 6866335"/>
              <a:gd name="connsiteX10" fmla="*/ 1895997 w 4748493"/>
              <a:gd name="connsiteY10" fmla="*/ 6866335 h 6866335"/>
              <a:gd name="connsiteX11" fmla="*/ 1835717 w 4748493"/>
              <a:gd name="connsiteY11" fmla="*/ 6866335 h 6866335"/>
              <a:gd name="connsiteX12" fmla="*/ 1652406 w 4748493"/>
              <a:gd name="connsiteY12" fmla="*/ 6866335 h 6866335"/>
              <a:gd name="connsiteX13" fmla="*/ 1039654 w 4748493"/>
              <a:gd name="connsiteY13" fmla="*/ 6866335 h 6866335"/>
              <a:gd name="connsiteX14" fmla="*/ 856343 w 4748493"/>
              <a:gd name="connsiteY14" fmla="*/ 6866335 h 6866335"/>
              <a:gd name="connsiteX15" fmla="*/ 796063 w 4748493"/>
              <a:gd name="connsiteY15" fmla="*/ 6866335 h 6866335"/>
              <a:gd name="connsiteX16" fmla="*/ 0 w 4748493"/>
              <a:gd name="connsiteY16" fmla="*/ 6866335 h 6866335"/>
              <a:gd name="connsiteX17" fmla="*/ 0 w 4748493"/>
              <a:gd name="connsiteY17" fmla="*/ 0 h 6866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748493" h="6866335">
                <a:moveTo>
                  <a:pt x="0" y="0"/>
                </a:moveTo>
                <a:lnTo>
                  <a:pt x="796063" y="0"/>
                </a:lnTo>
                <a:lnTo>
                  <a:pt x="856343" y="0"/>
                </a:lnTo>
                <a:lnTo>
                  <a:pt x="1039654" y="0"/>
                </a:lnTo>
                <a:lnTo>
                  <a:pt x="1652406" y="0"/>
                </a:lnTo>
                <a:lnTo>
                  <a:pt x="1835717" y="0"/>
                </a:lnTo>
                <a:lnTo>
                  <a:pt x="1895997" y="0"/>
                </a:lnTo>
                <a:lnTo>
                  <a:pt x="2692060" y="0"/>
                </a:lnTo>
                <a:lnTo>
                  <a:pt x="4748493" y="3265003"/>
                </a:lnTo>
                <a:lnTo>
                  <a:pt x="2692060" y="6866335"/>
                </a:lnTo>
                <a:lnTo>
                  <a:pt x="1895997" y="6866335"/>
                </a:lnTo>
                <a:lnTo>
                  <a:pt x="1835717" y="6866335"/>
                </a:lnTo>
                <a:lnTo>
                  <a:pt x="1652406" y="6866335"/>
                </a:lnTo>
                <a:lnTo>
                  <a:pt x="1039654" y="6866335"/>
                </a:lnTo>
                <a:lnTo>
                  <a:pt x="856343" y="6866335"/>
                </a:lnTo>
                <a:lnTo>
                  <a:pt x="796063" y="6866335"/>
                </a:lnTo>
                <a:lnTo>
                  <a:pt x="0" y="6866335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C6D1A9F-9B4A-41AE-8C69-6CC265E09D24}"/>
              </a:ext>
            </a:extLst>
          </p:cNvPr>
          <p:cNvSpPr/>
          <p:nvPr/>
        </p:nvSpPr>
        <p:spPr bwMode="auto">
          <a:xfrm>
            <a:off x="-45929" y="2145842"/>
            <a:ext cx="4210907" cy="194995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5000"/>
              </a:lnSpc>
              <a:defRPr/>
            </a:pPr>
            <a:r>
              <a:rPr lang="ru-RU" altLang="zh-CN" sz="1400" dirty="0">
                <a:solidFill>
                  <a:schemeClr val="bg1"/>
                </a:solidFill>
                <a:latin typeface="Century Gothic" panose="020B0502020202020204" pitchFamily="34" charset="0"/>
                <a:ea typeface="+mj-ea"/>
              </a:rPr>
              <a:t>Правовые основы организации электронного обучения и применения дистанционных образовательных технологий содержатся в действующем Федеральном Законе РФ от 29 марта 2012 года №273-ФЗ «Об образовании в Российской Федерации»</a:t>
            </a:r>
            <a:endParaRPr lang="en-US" altLang="zh-CN" sz="1400" dirty="0">
              <a:solidFill>
                <a:schemeClr val="bg1"/>
              </a:solidFill>
              <a:latin typeface="Century Gothic" panose="020B0502020202020204" pitchFamily="34" charset="0"/>
              <a:ea typeface="+mj-ea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A5E14BB-A54C-4C76-A5C0-905F36E1CC82}"/>
              </a:ext>
            </a:extLst>
          </p:cNvPr>
          <p:cNvSpPr txBox="1"/>
          <p:nvPr/>
        </p:nvSpPr>
        <p:spPr>
          <a:xfrm>
            <a:off x="-22223" y="915100"/>
            <a:ext cx="3960440" cy="10800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dist" defTabSz="878400" latinLnBrk="1"/>
            <a:r>
              <a:rPr lang="ru-RU" altLang="zh-CN" sz="3200" dirty="0">
                <a:solidFill>
                  <a:schemeClr val="bg1"/>
                </a:solidFill>
              </a:rPr>
              <a:t>«ОБ ОБРАЗОВАНИИ</a:t>
            </a:r>
          </a:p>
          <a:p>
            <a:pPr algn="dist" defTabSz="878400" latinLnBrk="1"/>
            <a:r>
              <a:rPr lang="ru-RU" altLang="zh-CN" sz="2000" dirty="0">
                <a:solidFill>
                  <a:schemeClr val="bg1"/>
                </a:solidFill>
              </a:rPr>
              <a:t>В РОССИЙСКОЙ ФЕДЕРАЦИИ</a:t>
            </a:r>
            <a:r>
              <a:rPr lang="ru-RU" altLang="zh-CN" sz="3200" dirty="0">
                <a:solidFill>
                  <a:schemeClr val="bg1"/>
                </a:solidFill>
              </a:rPr>
              <a:t>»</a:t>
            </a:r>
            <a:endParaRPr lang="zh-CN" alt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94AA448-E644-4DD4-BBB8-CE2AE955C809}"/>
              </a:ext>
            </a:extLst>
          </p:cNvPr>
          <p:cNvSpPr txBox="1"/>
          <p:nvPr/>
        </p:nvSpPr>
        <p:spPr>
          <a:xfrm>
            <a:off x="34026" y="474867"/>
            <a:ext cx="3695827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3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altLang="zh-CN" sz="2200" dirty="0">
                <a:solidFill>
                  <a:schemeClr val="bg1"/>
                </a:solidFill>
                <a:latin typeface="Century Gothic" panose="020B0502020202020204" pitchFamily="34" charset="0"/>
              </a:rPr>
              <a:t>ФЕДЕРАЛЬНЫЙ ЗАКОН</a:t>
            </a:r>
            <a:endParaRPr lang="zh-CN" altLang="en-US" sz="22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55F947CE-01A7-463A-B9D7-AD17E567EC2F}"/>
              </a:ext>
            </a:extLst>
          </p:cNvPr>
          <p:cNvGrpSpPr/>
          <p:nvPr/>
        </p:nvGrpSpPr>
        <p:grpSpPr>
          <a:xfrm>
            <a:off x="539552" y="1994124"/>
            <a:ext cx="793145" cy="100771"/>
            <a:chOff x="441365" y="2927420"/>
            <a:chExt cx="469721" cy="59679"/>
          </a:xfrm>
        </p:grpSpPr>
        <p:sp>
          <p:nvSpPr>
            <p:cNvPr id="11" name="平行四边形 10">
              <a:extLst>
                <a:ext uri="{FF2B5EF4-FFF2-40B4-BE49-F238E27FC236}">
                  <a16:creationId xmlns:a16="http://schemas.microsoft.com/office/drawing/2014/main" id="{136851CE-9BFA-4788-9EA7-E1ECAB900A7F}"/>
                </a:ext>
              </a:extLst>
            </p:cNvPr>
            <p:cNvSpPr/>
            <p:nvPr/>
          </p:nvSpPr>
          <p:spPr>
            <a:xfrm>
              <a:off x="441365" y="2927420"/>
              <a:ext cx="161568" cy="59679"/>
            </a:xfrm>
            <a:prstGeom prst="parallelogram">
              <a:avLst>
                <a:gd name="adj" fmla="val 66291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bg1"/>
                </a:solidFill>
              </a:endParaRPr>
            </a:p>
          </p:txBody>
        </p:sp>
        <p:sp>
          <p:nvSpPr>
            <p:cNvPr id="12" name="平行四边形 11">
              <a:extLst>
                <a:ext uri="{FF2B5EF4-FFF2-40B4-BE49-F238E27FC236}">
                  <a16:creationId xmlns:a16="http://schemas.microsoft.com/office/drawing/2014/main" id="{DE866F35-6B8C-42B5-9361-DCD4BB2BA7AF}"/>
                </a:ext>
              </a:extLst>
            </p:cNvPr>
            <p:cNvSpPr/>
            <p:nvPr/>
          </p:nvSpPr>
          <p:spPr>
            <a:xfrm>
              <a:off x="595441" y="2927420"/>
              <a:ext cx="161568" cy="59679"/>
            </a:xfrm>
            <a:prstGeom prst="parallelogram">
              <a:avLst>
                <a:gd name="adj" fmla="val 6629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bg1"/>
                </a:solidFill>
              </a:endParaRPr>
            </a:p>
          </p:txBody>
        </p:sp>
        <p:sp>
          <p:nvSpPr>
            <p:cNvPr id="13" name="平行四边形 12">
              <a:extLst>
                <a:ext uri="{FF2B5EF4-FFF2-40B4-BE49-F238E27FC236}">
                  <a16:creationId xmlns:a16="http://schemas.microsoft.com/office/drawing/2014/main" id="{DD6B2C36-1648-415E-8E8E-0CB07B33C70C}"/>
                </a:ext>
              </a:extLst>
            </p:cNvPr>
            <p:cNvSpPr/>
            <p:nvPr/>
          </p:nvSpPr>
          <p:spPr>
            <a:xfrm>
              <a:off x="749518" y="2927420"/>
              <a:ext cx="161568" cy="59679"/>
            </a:xfrm>
            <a:prstGeom prst="parallelogram">
              <a:avLst>
                <a:gd name="adj" fmla="val 66291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bg1"/>
                </a:solidFill>
              </a:endParaRPr>
            </a:p>
          </p:txBody>
        </p:sp>
      </p:grpSp>
      <p:sp>
        <p:nvSpPr>
          <p:cNvPr id="46" name="Oval 25">
            <a:extLst>
              <a:ext uri="{FF2B5EF4-FFF2-40B4-BE49-F238E27FC236}">
                <a16:creationId xmlns:a16="http://schemas.microsoft.com/office/drawing/2014/main" id="{551033F9-2270-495A-A0BB-00C3B763484D}"/>
              </a:ext>
            </a:extLst>
          </p:cNvPr>
          <p:cNvSpPr/>
          <p:nvPr/>
        </p:nvSpPr>
        <p:spPr>
          <a:xfrm>
            <a:off x="5907304" y="1924344"/>
            <a:ext cx="253803" cy="232008"/>
          </a:xfrm>
          <a:custGeom>
            <a:avLst/>
            <a:gdLst>
              <a:gd name="connsiteX0" fmla="*/ 304348 w 608697"/>
              <a:gd name="connsiteY0" fmla="*/ 180877 h 556426"/>
              <a:gd name="connsiteX1" fmla="*/ 366093 w 608697"/>
              <a:gd name="connsiteY1" fmla="*/ 242550 h 556426"/>
              <a:gd name="connsiteX2" fmla="*/ 327540 w 608697"/>
              <a:gd name="connsiteY2" fmla="*/ 299754 h 556426"/>
              <a:gd name="connsiteX3" fmla="*/ 327540 w 608697"/>
              <a:gd name="connsiteY3" fmla="*/ 556426 h 556426"/>
              <a:gd name="connsiteX4" fmla="*/ 281157 w 608697"/>
              <a:gd name="connsiteY4" fmla="*/ 556426 h 556426"/>
              <a:gd name="connsiteX5" fmla="*/ 281157 w 608697"/>
              <a:gd name="connsiteY5" fmla="*/ 299754 h 556426"/>
              <a:gd name="connsiteX6" fmla="*/ 242604 w 608697"/>
              <a:gd name="connsiteY6" fmla="*/ 242550 h 556426"/>
              <a:gd name="connsiteX7" fmla="*/ 304348 w 608697"/>
              <a:gd name="connsiteY7" fmla="*/ 180877 h 556426"/>
              <a:gd name="connsiteX8" fmla="*/ 369923 w 608697"/>
              <a:gd name="connsiteY8" fmla="*/ 79057 h 556426"/>
              <a:gd name="connsiteX9" fmla="*/ 393558 w 608697"/>
              <a:gd name="connsiteY9" fmla="*/ 80137 h 556426"/>
              <a:gd name="connsiteX10" fmla="*/ 495934 w 608697"/>
              <a:gd name="connsiteY10" fmla="*/ 240793 h 556426"/>
              <a:gd name="connsiteX11" fmla="*/ 393558 w 608697"/>
              <a:gd name="connsiteY11" fmla="*/ 401449 h 556426"/>
              <a:gd name="connsiteX12" fmla="*/ 380426 w 608697"/>
              <a:gd name="connsiteY12" fmla="*/ 404428 h 556426"/>
              <a:gd name="connsiteX13" fmla="*/ 352444 w 608697"/>
              <a:gd name="connsiteY13" fmla="*/ 386627 h 556426"/>
              <a:gd name="connsiteX14" fmla="*/ 367293 w 608697"/>
              <a:gd name="connsiteY14" fmla="*/ 345588 h 556426"/>
              <a:gd name="connsiteX15" fmla="*/ 434150 w 608697"/>
              <a:gd name="connsiteY15" fmla="*/ 240793 h 556426"/>
              <a:gd name="connsiteX16" fmla="*/ 367293 w 608697"/>
              <a:gd name="connsiteY16" fmla="*/ 135998 h 556426"/>
              <a:gd name="connsiteX17" fmla="*/ 352444 w 608697"/>
              <a:gd name="connsiteY17" fmla="*/ 94958 h 556426"/>
              <a:gd name="connsiteX18" fmla="*/ 369923 w 608697"/>
              <a:gd name="connsiteY18" fmla="*/ 79057 h 556426"/>
              <a:gd name="connsiteX19" fmla="*/ 239303 w 608697"/>
              <a:gd name="connsiteY19" fmla="*/ 78821 h 556426"/>
              <a:gd name="connsiteX20" fmla="*/ 256752 w 608697"/>
              <a:gd name="connsiteY20" fmla="*/ 94828 h 556426"/>
              <a:gd name="connsiteX21" fmla="*/ 241682 w 608697"/>
              <a:gd name="connsiteY21" fmla="*/ 135799 h 556426"/>
              <a:gd name="connsiteX22" fmla="*/ 174536 w 608697"/>
              <a:gd name="connsiteY22" fmla="*/ 240759 h 556426"/>
              <a:gd name="connsiteX23" fmla="*/ 241682 w 608697"/>
              <a:gd name="connsiteY23" fmla="*/ 345720 h 556426"/>
              <a:gd name="connsiteX24" fmla="*/ 256752 w 608697"/>
              <a:gd name="connsiteY24" fmla="*/ 386765 h 556426"/>
              <a:gd name="connsiteX25" fmla="*/ 228700 w 608697"/>
              <a:gd name="connsiteY25" fmla="*/ 404569 h 556426"/>
              <a:gd name="connsiteX26" fmla="*/ 215644 w 608697"/>
              <a:gd name="connsiteY26" fmla="*/ 401738 h 556426"/>
              <a:gd name="connsiteX27" fmla="*/ 112763 w 608697"/>
              <a:gd name="connsiteY27" fmla="*/ 240759 h 556426"/>
              <a:gd name="connsiteX28" fmla="*/ 215644 w 608697"/>
              <a:gd name="connsiteY28" fmla="*/ 79855 h 556426"/>
              <a:gd name="connsiteX29" fmla="*/ 239303 w 608697"/>
              <a:gd name="connsiteY29" fmla="*/ 78821 h 556426"/>
              <a:gd name="connsiteX30" fmla="*/ 433751 w 608697"/>
              <a:gd name="connsiteY30" fmla="*/ 2149 h 556426"/>
              <a:gd name="connsiteX31" fmla="*/ 457409 w 608697"/>
              <a:gd name="connsiteY31" fmla="*/ 3220 h 556426"/>
              <a:gd name="connsiteX32" fmla="*/ 566548 w 608697"/>
              <a:gd name="connsiteY32" fmla="*/ 98265 h 556426"/>
              <a:gd name="connsiteX33" fmla="*/ 608697 w 608697"/>
              <a:gd name="connsiteY33" fmla="*/ 240757 h 556426"/>
              <a:gd name="connsiteX34" fmla="*/ 566548 w 608697"/>
              <a:gd name="connsiteY34" fmla="*/ 383324 h 556426"/>
              <a:gd name="connsiteX35" fmla="*/ 457409 w 608697"/>
              <a:gd name="connsiteY35" fmla="*/ 478295 h 556426"/>
              <a:gd name="connsiteX36" fmla="*/ 444279 w 608697"/>
              <a:gd name="connsiteY36" fmla="*/ 481274 h 556426"/>
              <a:gd name="connsiteX37" fmla="*/ 416304 w 608697"/>
              <a:gd name="connsiteY37" fmla="*/ 463472 h 556426"/>
              <a:gd name="connsiteX38" fmla="*/ 431150 w 608697"/>
              <a:gd name="connsiteY38" fmla="*/ 422430 h 556426"/>
              <a:gd name="connsiteX39" fmla="*/ 546928 w 608697"/>
              <a:gd name="connsiteY39" fmla="*/ 240757 h 556426"/>
              <a:gd name="connsiteX40" fmla="*/ 431150 w 608697"/>
              <a:gd name="connsiteY40" fmla="*/ 59085 h 556426"/>
              <a:gd name="connsiteX41" fmla="*/ 416304 w 608697"/>
              <a:gd name="connsiteY41" fmla="*/ 18117 h 556426"/>
              <a:gd name="connsiteX42" fmla="*/ 433751 w 608697"/>
              <a:gd name="connsiteY42" fmla="*/ 2149 h 556426"/>
              <a:gd name="connsiteX43" fmla="*/ 175731 w 608697"/>
              <a:gd name="connsiteY43" fmla="*/ 1886 h 556426"/>
              <a:gd name="connsiteX44" fmla="*/ 193175 w 608697"/>
              <a:gd name="connsiteY44" fmla="*/ 17837 h 556426"/>
              <a:gd name="connsiteX45" fmla="*/ 178109 w 608697"/>
              <a:gd name="connsiteY45" fmla="*/ 58883 h 556426"/>
              <a:gd name="connsiteX46" fmla="*/ 61756 w 608697"/>
              <a:gd name="connsiteY46" fmla="*/ 240793 h 556426"/>
              <a:gd name="connsiteX47" fmla="*/ 178109 w 608697"/>
              <a:gd name="connsiteY47" fmla="*/ 422778 h 556426"/>
              <a:gd name="connsiteX48" fmla="*/ 193175 w 608697"/>
              <a:gd name="connsiteY48" fmla="*/ 463749 h 556426"/>
              <a:gd name="connsiteX49" fmla="*/ 165131 w 608697"/>
              <a:gd name="connsiteY49" fmla="*/ 481627 h 556426"/>
              <a:gd name="connsiteX50" fmla="*/ 152079 w 608697"/>
              <a:gd name="connsiteY50" fmla="*/ 478722 h 556426"/>
              <a:gd name="connsiteX51" fmla="*/ 42439 w 608697"/>
              <a:gd name="connsiteY51" fmla="*/ 383744 h 556426"/>
              <a:gd name="connsiteX52" fmla="*/ 0 w 608697"/>
              <a:gd name="connsiteY52" fmla="*/ 240793 h 556426"/>
              <a:gd name="connsiteX53" fmla="*/ 42439 w 608697"/>
              <a:gd name="connsiteY53" fmla="*/ 97917 h 556426"/>
              <a:gd name="connsiteX54" fmla="*/ 152079 w 608697"/>
              <a:gd name="connsiteY54" fmla="*/ 2864 h 556426"/>
              <a:gd name="connsiteX55" fmla="*/ 175731 w 608697"/>
              <a:gd name="connsiteY55" fmla="*/ 1886 h 55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608697" h="556426">
                <a:moveTo>
                  <a:pt x="304348" y="180877"/>
                </a:moveTo>
                <a:cubicBezTo>
                  <a:pt x="338502" y="180877"/>
                  <a:pt x="366093" y="208436"/>
                  <a:pt x="366093" y="242550"/>
                </a:cubicBezTo>
                <a:cubicBezTo>
                  <a:pt x="366093" y="268470"/>
                  <a:pt x="350135" y="290592"/>
                  <a:pt x="327540" y="299754"/>
                </a:cubicBezTo>
                <a:lnTo>
                  <a:pt x="327540" y="556426"/>
                </a:lnTo>
                <a:lnTo>
                  <a:pt x="281157" y="556426"/>
                </a:lnTo>
                <a:lnTo>
                  <a:pt x="281157" y="299754"/>
                </a:lnTo>
                <a:cubicBezTo>
                  <a:pt x="258562" y="290592"/>
                  <a:pt x="242604" y="268470"/>
                  <a:pt x="242604" y="242550"/>
                </a:cubicBezTo>
                <a:cubicBezTo>
                  <a:pt x="242604" y="208436"/>
                  <a:pt x="270195" y="180877"/>
                  <a:pt x="304348" y="180877"/>
                </a:cubicBezTo>
                <a:close/>
                <a:moveTo>
                  <a:pt x="369923" y="79057"/>
                </a:moveTo>
                <a:cubicBezTo>
                  <a:pt x="377366" y="76376"/>
                  <a:pt x="385835" y="76525"/>
                  <a:pt x="393558" y="80137"/>
                </a:cubicBezTo>
                <a:cubicBezTo>
                  <a:pt x="455790" y="109259"/>
                  <a:pt x="495934" y="172344"/>
                  <a:pt x="495934" y="240793"/>
                </a:cubicBezTo>
                <a:cubicBezTo>
                  <a:pt x="495934" y="309315"/>
                  <a:pt x="455790" y="372401"/>
                  <a:pt x="393558" y="401449"/>
                </a:cubicBezTo>
                <a:cubicBezTo>
                  <a:pt x="389305" y="403460"/>
                  <a:pt x="384828" y="404428"/>
                  <a:pt x="380426" y="404428"/>
                </a:cubicBezTo>
                <a:cubicBezTo>
                  <a:pt x="368860" y="404428"/>
                  <a:pt x="357742" y="397799"/>
                  <a:pt x="352444" y="386627"/>
                </a:cubicBezTo>
                <a:cubicBezTo>
                  <a:pt x="345206" y="371209"/>
                  <a:pt x="351847" y="352813"/>
                  <a:pt x="367293" y="345588"/>
                </a:cubicBezTo>
                <a:cubicBezTo>
                  <a:pt x="407885" y="326595"/>
                  <a:pt x="434150" y="285481"/>
                  <a:pt x="434150" y="240793"/>
                </a:cubicBezTo>
                <a:cubicBezTo>
                  <a:pt x="434150" y="196104"/>
                  <a:pt x="407885" y="154990"/>
                  <a:pt x="367293" y="135998"/>
                </a:cubicBezTo>
                <a:cubicBezTo>
                  <a:pt x="351847" y="128773"/>
                  <a:pt x="345206" y="110376"/>
                  <a:pt x="352444" y="94958"/>
                </a:cubicBezTo>
                <a:cubicBezTo>
                  <a:pt x="356063" y="87250"/>
                  <a:pt x="362480" y="81738"/>
                  <a:pt x="369923" y="79057"/>
                </a:cubicBezTo>
                <a:close/>
                <a:moveTo>
                  <a:pt x="239303" y="78821"/>
                </a:moveTo>
                <a:cubicBezTo>
                  <a:pt x="246736" y="81531"/>
                  <a:pt x="253134" y="87081"/>
                  <a:pt x="256752" y="94828"/>
                </a:cubicBezTo>
                <a:cubicBezTo>
                  <a:pt x="263914" y="110248"/>
                  <a:pt x="257200" y="128648"/>
                  <a:pt x="241682" y="135799"/>
                </a:cubicBezTo>
                <a:cubicBezTo>
                  <a:pt x="200947" y="154720"/>
                  <a:pt x="174536" y="195915"/>
                  <a:pt x="174536" y="240759"/>
                </a:cubicBezTo>
                <a:cubicBezTo>
                  <a:pt x="174536" y="285604"/>
                  <a:pt x="200947" y="326873"/>
                  <a:pt x="241682" y="345720"/>
                </a:cubicBezTo>
                <a:cubicBezTo>
                  <a:pt x="257200" y="352945"/>
                  <a:pt x="263914" y="371271"/>
                  <a:pt x="256752" y="386765"/>
                </a:cubicBezTo>
                <a:cubicBezTo>
                  <a:pt x="251455" y="398014"/>
                  <a:pt x="240339" y="404569"/>
                  <a:pt x="228700" y="404569"/>
                </a:cubicBezTo>
                <a:cubicBezTo>
                  <a:pt x="224298" y="404569"/>
                  <a:pt x="219897" y="403675"/>
                  <a:pt x="215644" y="401738"/>
                </a:cubicBezTo>
                <a:cubicBezTo>
                  <a:pt x="153125" y="372761"/>
                  <a:pt x="112763" y="309516"/>
                  <a:pt x="112763" y="240759"/>
                </a:cubicBezTo>
                <a:cubicBezTo>
                  <a:pt x="112763" y="172002"/>
                  <a:pt x="153125" y="108833"/>
                  <a:pt x="215644" y="79855"/>
                </a:cubicBezTo>
                <a:cubicBezTo>
                  <a:pt x="223403" y="76242"/>
                  <a:pt x="231871" y="76112"/>
                  <a:pt x="239303" y="78821"/>
                </a:cubicBezTo>
                <a:close/>
                <a:moveTo>
                  <a:pt x="433751" y="2149"/>
                </a:moveTo>
                <a:cubicBezTo>
                  <a:pt x="441183" y="-541"/>
                  <a:pt x="449650" y="-392"/>
                  <a:pt x="457409" y="3220"/>
                </a:cubicBezTo>
                <a:cubicBezTo>
                  <a:pt x="501945" y="24076"/>
                  <a:pt x="539692" y="56925"/>
                  <a:pt x="566548" y="98265"/>
                </a:cubicBezTo>
                <a:cubicBezTo>
                  <a:pt x="594150" y="140722"/>
                  <a:pt x="608697" y="189958"/>
                  <a:pt x="608697" y="240757"/>
                </a:cubicBezTo>
                <a:cubicBezTo>
                  <a:pt x="608697" y="291557"/>
                  <a:pt x="594150" y="340867"/>
                  <a:pt x="566548" y="383324"/>
                </a:cubicBezTo>
                <a:cubicBezTo>
                  <a:pt x="539692" y="424590"/>
                  <a:pt x="501945" y="457438"/>
                  <a:pt x="457409" y="478295"/>
                </a:cubicBezTo>
                <a:cubicBezTo>
                  <a:pt x="453156" y="480306"/>
                  <a:pt x="448680" y="481274"/>
                  <a:pt x="444279" y="481274"/>
                </a:cubicBezTo>
                <a:cubicBezTo>
                  <a:pt x="432642" y="481274"/>
                  <a:pt x="421526" y="474645"/>
                  <a:pt x="416304" y="463472"/>
                </a:cubicBezTo>
                <a:cubicBezTo>
                  <a:pt x="409068" y="448053"/>
                  <a:pt x="415707" y="429655"/>
                  <a:pt x="431150" y="422430"/>
                </a:cubicBezTo>
                <a:cubicBezTo>
                  <a:pt x="501497" y="389507"/>
                  <a:pt x="546928" y="318223"/>
                  <a:pt x="546928" y="240757"/>
                </a:cubicBezTo>
                <a:cubicBezTo>
                  <a:pt x="546928" y="163291"/>
                  <a:pt x="501497" y="92008"/>
                  <a:pt x="431150" y="59085"/>
                </a:cubicBezTo>
                <a:cubicBezTo>
                  <a:pt x="415707" y="51860"/>
                  <a:pt x="409068" y="33536"/>
                  <a:pt x="416304" y="18117"/>
                </a:cubicBezTo>
                <a:cubicBezTo>
                  <a:pt x="419922" y="10371"/>
                  <a:pt x="426319" y="4840"/>
                  <a:pt x="433751" y="2149"/>
                </a:cubicBezTo>
                <a:close/>
                <a:moveTo>
                  <a:pt x="175731" y="1886"/>
                </a:moveTo>
                <a:cubicBezTo>
                  <a:pt x="183162" y="4596"/>
                  <a:pt x="189558" y="10127"/>
                  <a:pt x="193175" y="17837"/>
                </a:cubicBezTo>
                <a:cubicBezTo>
                  <a:pt x="200335" y="33332"/>
                  <a:pt x="193622" y="51657"/>
                  <a:pt x="178109" y="58883"/>
                </a:cubicBezTo>
                <a:cubicBezTo>
                  <a:pt x="107477" y="91659"/>
                  <a:pt x="61756" y="163097"/>
                  <a:pt x="61756" y="240793"/>
                </a:cubicBezTo>
                <a:cubicBezTo>
                  <a:pt x="61756" y="318563"/>
                  <a:pt x="107477" y="390001"/>
                  <a:pt x="178109" y="422778"/>
                </a:cubicBezTo>
                <a:cubicBezTo>
                  <a:pt x="193622" y="429929"/>
                  <a:pt x="200335" y="448329"/>
                  <a:pt x="193175" y="463749"/>
                </a:cubicBezTo>
                <a:cubicBezTo>
                  <a:pt x="187879" y="474997"/>
                  <a:pt x="176766" y="481627"/>
                  <a:pt x="165131" y="481627"/>
                </a:cubicBezTo>
                <a:cubicBezTo>
                  <a:pt x="160730" y="481627"/>
                  <a:pt x="156330" y="480659"/>
                  <a:pt x="152079" y="478722"/>
                </a:cubicBezTo>
                <a:cubicBezTo>
                  <a:pt x="107328" y="457938"/>
                  <a:pt x="69364" y="425087"/>
                  <a:pt x="42439" y="383744"/>
                </a:cubicBezTo>
                <a:cubicBezTo>
                  <a:pt x="14693" y="341209"/>
                  <a:pt x="0" y="291746"/>
                  <a:pt x="0" y="240793"/>
                </a:cubicBezTo>
                <a:cubicBezTo>
                  <a:pt x="0" y="189840"/>
                  <a:pt x="14693" y="140452"/>
                  <a:pt x="42439" y="97917"/>
                </a:cubicBezTo>
                <a:cubicBezTo>
                  <a:pt x="69364" y="56499"/>
                  <a:pt x="107328" y="23648"/>
                  <a:pt x="152079" y="2864"/>
                </a:cubicBezTo>
                <a:cubicBezTo>
                  <a:pt x="159835" y="-711"/>
                  <a:pt x="168301" y="-823"/>
                  <a:pt x="175731" y="18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28" name="菱形 27">
            <a:extLst>
              <a:ext uri="{FF2B5EF4-FFF2-40B4-BE49-F238E27FC236}">
                <a16:creationId xmlns:a16="http://schemas.microsoft.com/office/drawing/2014/main" id="{04DE9439-7DE7-4657-B87C-2ACCB809019E}"/>
              </a:ext>
            </a:extLst>
          </p:cNvPr>
          <p:cNvSpPr/>
          <p:nvPr/>
        </p:nvSpPr>
        <p:spPr>
          <a:xfrm>
            <a:off x="5687612" y="3057088"/>
            <a:ext cx="693186" cy="693185"/>
          </a:xfrm>
          <a:prstGeom prst="diamond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8100000" scaled="1"/>
            <a:tileRect/>
          </a:gradFill>
          <a:ln w="28575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651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47" name="Oval 28">
            <a:extLst>
              <a:ext uri="{FF2B5EF4-FFF2-40B4-BE49-F238E27FC236}">
                <a16:creationId xmlns:a16="http://schemas.microsoft.com/office/drawing/2014/main" id="{445B0B79-ADBF-4350-B051-83F6467A9574}"/>
              </a:ext>
            </a:extLst>
          </p:cNvPr>
          <p:cNvSpPr/>
          <p:nvPr/>
        </p:nvSpPr>
        <p:spPr>
          <a:xfrm>
            <a:off x="5907304" y="3302316"/>
            <a:ext cx="253803" cy="227531"/>
          </a:xfrm>
          <a:custGeom>
            <a:avLst/>
            <a:gdLst>
              <a:gd name="T0" fmla="*/ 0 w 6520"/>
              <a:gd name="T1" fmla="*/ 5530 h 5855"/>
              <a:gd name="T2" fmla="*/ 0 w 6520"/>
              <a:gd name="T3" fmla="*/ 922 h 5855"/>
              <a:gd name="T4" fmla="*/ 325 w 6520"/>
              <a:gd name="T5" fmla="*/ 596 h 5855"/>
              <a:gd name="T6" fmla="*/ 3727 w 6520"/>
              <a:gd name="T7" fmla="*/ 596 h 5855"/>
              <a:gd name="T8" fmla="*/ 4411 w 6520"/>
              <a:gd name="T9" fmla="*/ 596 h 5855"/>
              <a:gd name="T10" fmla="*/ 3761 w 6520"/>
              <a:gd name="T11" fmla="*/ 1246 h 5855"/>
              <a:gd name="T12" fmla="*/ 3727 w 6520"/>
              <a:gd name="T13" fmla="*/ 1246 h 5855"/>
              <a:gd name="T14" fmla="*/ 649 w 6520"/>
              <a:gd name="T15" fmla="*/ 1246 h 5855"/>
              <a:gd name="T16" fmla="*/ 649 w 6520"/>
              <a:gd name="T17" fmla="*/ 5204 h 5855"/>
              <a:gd name="T18" fmla="*/ 4608 w 6520"/>
              <a:gd name="T19" fmla="*/ 5204 h 5855"/>
              <a:gd name="T20" fmla="*/ 4608 w 6520"/>
              <a:gd name="T21" fmla="*/ 4494 h 5855"/>
              <a:gd name="T22" fmla="*/ 4608 w 6520"/>
              <a:gd name="T23" fmla="*/ 3523 h 5855"/>
              <a:gd name="T24" fmla="*/ 5257 w 6520"/>
              <a:gd name="T25" fmla="*/ 2874 h 5855"/>
              <a:gd name="T26" fmla="*/ 5257 w 6520"/>
              <a:gd name="T27" fmla="*/ 4494 h 5855"/>
              <a:gd name="T28" fmla="*/ 5257 w 6520"/>
              <a:gd name="T29" fmla="*/ 5530 h 5855"/>
              <a:gd name="T30" fmla="*/ 4932 w 6520"/>
              <a:gd name="T31" fmla="*/ 5855 h 5855"/>
              <a:gd name="T32" fmla="*/ 325 w 6520"/>
              <a:gd name="T33" fmla="*/ 5855 h 5855"/>
              <a:gd name="T34" fmla="*/ 0 w 6520"/>
              <a:gd name="T35" fmla="*/ 5530 h 5855"/>
              <a:gd name="T36" fmla="*/ 2828 w 6520"/>
              <a:gd name="T37" fmla="*/ 3036 h 5855"/>
              <a:gd name="T38" fmla="*/ 2135 w 6520"/>
              <a:gd name="T39" fmla="*/ 2343 h 5855"/>
              <a:gd name="T40" fmla="*/ 1429 w 6520"/>
              <a:gd name="T41" fmla="*/ 2343 h 5855"/>
              <a:gd name="T42" fmla="*/ 1283 w 6520"/>
              <a:gd name="T43" fmla="*/ 2696 h 5855"/>
              <a:gd name="T44" fmla="*/ 1429 w 6520"/>
              <a:gd name="T45" fmla="*/ 3048 h 5855"/>
              <a:gd name="T46" fmla="*/ 2475 w 6520"/>
              <a:gd name="T47" fmla="*/ 4094 h 5855"/>
              <a:gd name="T48" fmla="*/ 3180 w 6520"/>
              <a:gd name="T49" fmla="*/ 4094 h 5855"/>
              <a:gd name="T50" fmla="*/ 6373 w 6520"/>
              <a:gd name="T51" fmla="*/ 900 h 5855"/>
              <a:gd name="T52" fmla="*/ 6520 w 6520"/>
              <a:gd name="T53" fmla="*/ 548 h 5855"/>
              <a:gd name="T54" fmla="*/ 6373 w 6520"/>
              <a:gd name="T55" fmla="*/ 195 h 5855"/>
              <a:gd name="T56" fmla="*/ 5668 w 6520"/>
              <a:gd name="T57" fmla="*/ 195 h 5855"/>
              <a:gd name="T58" fmla="*/ 2828 w 6520"/>
              <a:gd name="T59" fmla="*/ 3036 h 5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520" h="5855">
                <a:moveTo>
                  <a:pt x="0" y="5530"/>
                </a:moveTo>
                <a:lnTo>
                  <a:pt x="0" y="922"/>
                </a:lnTo>
                <a:cubicBezTo>
                  <a:pt x="0" y="742"/>
                  <a:pt x="145" y="596"/>
                  <a:pt x="325" y="596"/>
                </a:cubicBezTo>
                <a:lnTo>
                  <a:pt x="3727" y="596"/>
                </a:lnTo>
                <a:lnTo>
                  <a:pt x="4411" y="596"/>
                </a:lnTo>
                <a:lnTo>
                  <a:pt x="3761" y="1246"/>
                </a:lnTo>
                <a:lnTo>
                  <a:pt x="3727" y="1246"/>
                </a:lnTo>
                <a:lnTo>
                  <a:pt x="649" y="1246"/>
                </a:lnTo>
                <a:lnTo>
                  <a:pt x="649" y="5204"/>
                </a:lnTo>
                <a:lnTo>
                  <a:pt x="4608" y="5204"/>
                </a:lnTo>
                <a:lnTo>
                  <a:pt x="4608" y="4494"/>
                </a:lnTo>
                <a:lnTo>
                  <a:pt x="4608" y="3523"/>
                </a:lnTo>
                <a:lnTo>
                  <a:pt x="5257" y="2874"/>
                </a:lnTo>
                <a:lnTo>
                  <a:pt x="5257" y="4494"/>
                </a:lnTo>
                <a:lnTo>
                  <a:pt x="5257" y="5530"/>
                </a:lnTo>
                <a:cubicBezTo>
                  <a:pt x="5257" y="5708"/>
                  <a:pt x="5112" y="5855"/>
                  <a:pt x="4932" y="5855"/>
                </a:cubicBezTo>
                <a:lnTo>
                  <a:pt x="325" y="5855"/>
                </a:lnTo>
                <a:cubicBezTo>
                  <a:pt x="145" y="5855"/>
                  <a:pt x="0" y="5710"/>
                  <a:pt x="0" y="5530"/>
                </a:cubicBezTo>
                <a:close/>
                <a:moveTo>
                  <a:pt x="2828" y="3036"/>
                </a:moveTo>
                <a:lnTo>
                  <a:pt x="2135" y="2343"/>
                </a:lnTo>
                <a:cubicBezTo>
                  <a:pt x="1940" y="2148"/>
                  <a:pt x="1624" y="2148"/>
                  <a:pt x="1429" y="2343"/>
                </a:cubicBezTo>
                <a:cubicBezTo>
                  <a:pt x="1335" y="2438"/>
                  <a:pt x="1283" y="2563"/>
                  <a:pt x="1283" y="2696"/>
                </a:cubicBezTo>
                <a:cubicBezTo>
                  <a:pt x="1283" y="2830"/>
                  <a:pt x="1335" y="2955"/>
                  <a:pt x="1429" y="3048"/>
                </a:cubicBezTo>
                <a:lnTo>
                  <a:pt x="2475" y="4094"/>
                </a:lnTo>
                <a:cubicBezTo>
                  <a:pt x="2669" y="4288"/>
                  <a:pt x="2985" y="4288"/>
                  <a:pt x="3180" y="4094"/>
                </a:cubicBezTo>
                <a:lnTo>
                  <a:pt x="6373" y="900"/>
                </a:lnTo>
                <a:cubicBezTo>
                  <a:pt x="6468" y="806"/>
                  <a:pt x="6520" y="680"/>
                  <a:pt x="6520" y="548"/>
                </a:cubicBezTo>
                <a:cubicBezTo>
                  <a:pt x="6520" y="415"/>
                  <a:pt x="6468" y="290"/>
                  <a:pt x="6373" y="195"/>
                </a:cubicBezTo>
                <a:cubicBezTo>
                  <a:pt x="6179" y="0"/>
                  <a:pt x="5863" y="0"/>
                  <a:pt x="5668" y="195"/>
                </a:cubicBezTo>
                <a:lnTo>
                  <a:pt x="2828" y="30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F8875EDA-CD42-493F-BE8F-8D9C7A8BA384}"/>
              </a:ext>
            </a:extLst>
          </p:cNvPr>
          <p:cNvGrpSpPr/>
          <p:nvPr/>
        </p:nvGrpSpPr>
        <p:grpSpPr>
          <a:xfrm>
            <a:off x="6536211" y="652100"/>
            <a:ext cx="2523704" cy="1331404"/>
            <a:chOff x="845174" y="5121881"/>
            <a:chExt cx="2457877" cy="1775202"/>
          </a:xfrm>
        </p:grpSpPr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E83857F9-CFF4-4BDF-A569-6977891EB965}"/>
                </a:ext>
              </a:extLst>
            </p:cNvPr>
            <p:cNvSpPr/>
            <p:nvPr/>
          </p:nvSpPr>
          <p:spPr bwMode="auto">
            <a:xfrm>
              <a:off x="845174" y="5460795"/>
              <a:ext cx="2457877" cy="143628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/>
              <a:r>
                <a:rPr lang="ru-RU" sz="1400" dirty="0"/>
                <a:t>Сетевая форма реализации образовательных программ</a:t>
              </a:r>
            </a:p>
            <a:p>
              <a:br>
                <a:rPr lang="ru-RU" b="1" dirty="0"/>
              </a:br>
              <a:endParaRPr lang="ru-RU" b="1" dirty="0"/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ACBD2CAD-FC7E-4546-87FF-36794983A875}"/>
                </a:ext>
              </a:extLst>
            </p:cNvPr>
            <p:cNvSpPr txBox="1"/>
            <p:nvPr/>
          </p:nvSpPr>
          <p:spPr>
            <a:xfrm>
              <a:off x="845177" y="5121881"/>
              <a:ext cx="1844860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>
                <a:defRPr sz="2800" b="1" spc="3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/>
                  <a:ea typeface="微软雅黑"/>
                  <a:cs typeface="Segoe UI Light" panose="020B0502040204020203" pitchFamily="34" charset="0"/>
                </a:defRPr>
              </a:lvl1pPr>
            </a:lstStyle>
            <a:p>
              <a:r>
                <a:rPr lang="ru-RU" altLang="zh-CN" sz="1350" dirty="0"/>
                <a:t>Статья 15.</a:t>
              </a:r>
              <a:endParaRPr lang="zh-CN" altLang="en-US" sz="1350" dirty="0"/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AD6A19A2-F248-4BEF-B5DB-BA3338F13A66}"/>
              </a:ext>
            </a:extLst>
          </p:cNvPr>
          <p:cNvGrpSpPr/>
          <p:nvPr/>
        </p:nvGrpSpPr>
        <p:grpSpPr>
          <a:xfrm>
            <a:off x="6536211" y="1684210"/>
            <a:ext cx="2523706" cy="1346793"/>
            <a:chOff x="845174" y="5121881"/>
            <a:chExt cx="2457877" cy="1795721"/>
          </a:xfrm>
        </p:grpSpPr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FD539374-F031-4B62-AD6A-0942B940AB8C}"/>
                </a:ext>
              </a:extLst>
            </p:cNvPr>
            <p:cNvSpPr/>
            <p:nvPr/>
          </p:nvSpPr>
          <p:spPr bwMode="auto">
            <a:xfrm>
              <a:off x="845174" y="5460795"/>
              <a:ext cx="2457877" cy="145680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defRPr/>
              </a:pPr>
              <a:r>
                <a:rPr lang="ru-RU" sz="1300" dirty="0"/>
                <a:t>Реализация образовательных программ с применением электронного обучения и дистанционных образовательных технологий</a:t>
              </a:r>
              <a:endParaRPr lang="zh-CN" altLang="en-US" sz="13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AC415668-2859-42D2-88B0-EDA68C72B052}"/>
                </a:ext>
              </a:extLst>
            </p:cNvPr>
            <p:cNvSpPr txBox="1"/>
            <p:nvPr/>
          </p:nvSpPr>
          <p:spPr>
            <a:xfrm>
              <a:off x="845177" y="5121881"/>
              <a:ext cx="2277593" cy="451405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>
                <a:defRPr sz="2800" b="1" spc="3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/>
                  <a:ea typeface="微软雅黑"/>
                  <a:cs typeface="Segoe UI Light" panose="020B0502040204020203" pitchFamily="34" charset="0"/>
                </a:defRPr>
              </a:lvl1pPr>
            </a:lstStyle>
            <a:p>
              <a:r>
                <a:rPr lang="ru-RU" sz="1600" dirty="0">
                  <a:latin typeface="+mn-lt"/>
                  <a:cs typeface="Times New Roman" panose="02020603050405020304" pitchFamily="18" charset="0"/>
                </a:rPr>
                <a:t>Статья 16.</a:t>
              </a:r>
              <a:endParaRPr lang="zh-CN" altLang="en-US" sz="1600" dirty="0">
                <a:latin typeface="+mn-lt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8156EA99-1E87-49E8-9067-C3DEB7CCF939}"/>
              </a:ext>
            </a:extLst>
          </p:cNvPr>
          <p:cNvGrpSpPr/>
          <p:nvPr/>
        </p:nvGrpSpPr>
        <p:grpSpPr>
          <a:xfrm>
            <a:off x="6536210" y="3057090"/>
            <a:ext cx="2523705" cy="992850"/>
            <a:chOff x="845174" y="5121881"/>
            <a:chExt cx="2457877" cy="1323797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71453265-E420-42D8-888B-DA66E76D4345}"/>
                </a:ext>
              </a:extLst>
            </p:cNvPr>
            <p:cNvSpPr/>
            <p:nvPr/>
          </p:nvSpPr>
          <p:spPr bwMode="auto">
            <a:xfrm>
              <a:off x="845174" y="5460795"/>
              <a:ext cx="2457877" cy="984883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>
                <a:defRPr/>
              </a:pPr>
              <a:r>
                <a:rPr lang="ru-RU" sz="1400" dirty="0"/>
                <a:t>Печатные и электронные образовательные и информационные ресурсы</a:t>
              </a: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j-ea"/>
              </a:endParaRP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854818C5-263B-4F45-8147-5823868BC307}"/>
                </a:ext>
              </a:extLst>
            </p:cNvPr>
            <p:cNvSpPr txBox="1"/>
            <p:nvPr/>
          </p:nvSpPr>
          <p:spPr>
            <a:xfrm>
              <a:off x="845177" y="5121881"/>
              <a:ext cx="1844860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en-US"/>
              </a:defPPr>
              <a:lvl1pPr>
                <a:defRPr sz="2800" b="1" spc="30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/>
                  <a:ea typeface="微软雅黑"/>
                  <a:cs typeface="Segoe UI Light" panose="020B0502040204020203" pitchFamily="34" charset="0"/>
                </a:defRPr>
              </a:lvl1pPr>
            </a:lstStyle>
            <a:p>
              <a:r>
                <a:rPr lang="ru-RU" altLang="zh-CN" sz="1350" dirty="0"/>
                <a:t>Статья 18.</a:t>
              </a:r>
              <a:endParaRPr lang="zh-CN" altLang="en-US" sz="1350" dirty="0"/>
            </a:p>
          </p:txBody>
        </p:sp>
      </p:grpSp>
      <p:sp>
        <p:nvSpPr>
          <p:cNvPr id="49" name="菱形 27">
            <a:extLst>
              <a:ext uri="{FF2B5EF4-FFF2-40B4-BE49-F238E27FC236}">
                <a16:creationId xmlns:a16="http://schemas.microsoft.com/office/drawing/2014/main" id="{F1AC9C8A-14CC-E74B-B951-986C19D658C8}"/>
              </a:ext>
            </a:extLst>
          </p:cNvPr>
          <p:cNvSpPr/>
          <p:nvPr/>
        </p:nvSpPr>
        <p:spPr>
          <a:xfrm>
            <a:off x="5703377" y="1693755"/>
            <a:ext cx="693186" cy="693185"/>
          </a:xfrm>
          <a:prstGeom prst="diamond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8100000" scaled="1"/>
            <a:tileRect/>
          </a:gradFill>
          <a:ln w="28575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651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50" name="Oval 28">
            <a:extLst>
              <a:ext uri="{FF2B5EF4-FFF2-40B4-BE49-F238E27FC236}">
                <a16:creationId xmlns:a16="http://schemas.microsoft.com/office/drawing/2014/main" id="{D83D439A-5281-2B44-A072-582347CF1F26}"/>
              </a:ext>
            </a:extLst>
          </p:cNvPr>
          <p:cNvSpPr/>
          <p:nvPr/>
        </p:nvSpPr>
        <p:spPr>
          <a:xfrm>
            <a:off x="5923069" y="1947300"/>
            <a:ext cx="253803" cy="227531"/>
          </a:xfrm>
          <a:custGeom>
            <a:avLst/>
            <a:gdLst>
              <a:gd name="T0" fmla="*/ 0 w 6520"/>
              <a:gd name="T1" fmla="*/ 5530 h 5855"/>
              <a:gd name="T2" fmla="*/ 0 w 6520"/>
              <a:gd name="T3" fmla="*/ 922 h 5855"/>
              <a:gd name="T4" fmla="*/ 325 w 6520"/>
              <a:gd name="T5" fmla="*/ 596 h 5855"/>
              <a:gd name="T6" fmla="*/ 3727 w 6520"/>
              <a:gd name="T7" fmla="*/ 596 h 5855"/>
              <a:gd name="T8" fmla="*/ 4411 w 6520"/>
              <a:gd name="T9" fmla="*/ 596 h 5855"/>
              <a:gd name="T10" fmla="*/ 3761 w 6520"/>
              <a:gd name="T11" fmla="*/ 1246 h 5855"/>
              <a:gd name="T12" fmla="*/ 3727 w 6520"/>
              <a:gd name="T13" fmla="*/ 1246 h 5855"/>
              <a:gd name="T14" fmla="*/ 649 w 6520"/>
              <a:gd name="T15" fmla="*/ 1246 h 5855"/>
              <a:gd name="T16" fmla="*/ 649 w 6520"/>
              <a:gd name="T17" fmla="*/ 5204 h 5855"/>
              <a:gd name="T18" fmla="*/ 4608 w 6520"/>
              <a:gd name="T19" fmla="*/ 5204 h 5855"/>
              <a:gd name="T20" fmla="*/ 4608 w 6520"/>
              <a:gd name="T21" fmla="*/ 4494 h 5855"/>
              <a:gd name="T22" fmla="*/ 4608 w 6520"/>
              <a:gd name="T23" fmla="*/ 3523 h 5855"/>
              <a:gd name="T24" fmla="*/ 5257 w 6520"/>
              <a:gd name="T25" fmla="*/ 2874 h 5855"/>
              <a:gd name="T26" fmla="*/ 5257 w 6520"/>
              <a:gd name="T27" fmla="*/ 4494 h 5855"/>
              <a:gd name="T28" fmla="*/ 5257 w 6520"/>
              <a:gd name="T29" fmla="*/ 5530 h 5855"/>
              <a:gd name="T30" fmla="*/ 4932 w 6520"/>
              <a:gd name="T31" fmla="*/ 5855 h 5855"/>
              <a:gd name="T32" fmla="*/ 325 w 6520"/>
              <a:gd name="T33" fmla="*/ 5855 h 5855"/>
              <a:gd name="T34" fmla="*/ 0 w 6520"/>
              <a:gd name="T35" fmla="*/ 5530 h 5855"/>
              <a:gd name="T36" fmla="*/ 2828 w 6520"/>
              <a:gd name="T37" fmla="*/ 3036 h 5855"/>
              <a:gd name="T38" fmla="*/ 2135 w 6520"/>
              <a:gd name="T39" fmla="*/ 2343 h 5855"/>
              <a:gd name="T40" fmla="*/ 1429 w 6520"/>
              <a:gd name="T41" fmla="*/ 2343 h 5855"/>
              <a:gd name="T42" fmla="*/ 1283 w 6520"/>
              <a:gd name="T43" fmla="*/ 2696 h 5855"/>
              <a:gd name="T44" fmla="*/ 1429 w 6520"/>
              <a:gd name="T45" fmla="*/ 3048 h 5855"/>
              <a:gd name="T46" fmla="*/ 2475 w 6520"/>
              <a:gd name="T47" fmla="*/ 4094 h 5855"/>
              <a:gd name="T48" fmla="*/ 3180 w 6520"/>
              <a:gd name="T49" fmla="*/ 4094 h 5855"/>
              <a:gd name="T50" fmla="*/ 6373 w 6520"/>
              <a:gd name="T51" fmla="*/ 900 h 5855"/>
              <a:gd name="T52" fmla="*/ 6520 w 6520"/>
              <a:gd name="T53" fmla="*/ 548 h 5855"/>
              <a:gd name="T54" fmla="*/ 6373 w 6520"/>
              <a:gd name="T55" fmla="*/ 195 h 5855"/>
              <a:gd name="T56" fmla="*/ 5668 w 6520"/>
              <a:gd name="T57" fmla="*/ 195 h 5855"/>
              <a:gd name="T58" fmla="*/ 2828 w 6520"/>
              <a:gd name="T59" fmla="*/ 3036 h 5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520" h="5855">
                <a:moveTo>
                  <a:pt x="0" y="5530"/>
                </a:moveTo>
                <a:lnTo>
                  <a:pt x="0" y="922"/>
                </a:lnTo>
                <a:cubicBezTo>
                  <a:pt x="0" y="742"/>
                  <a:pt x="145" y="596"/>
                  <a:pt x="325" y="596"/>
                </a:cubicBezTo>
                <a:lnTo>
                  <a:pt x="3727" y="596"/>
                </a:lnTo>
                <a:lnTo>
                  <a:pt x="4411" y="596"/>
                </a:lnTo>
                <a:lnTo>
                  <a:pt x="3761" y="1246"/>
                </a:lnTo>
                <a:lnTo>
                  <a:pt x="3727" y="1246"/>
                </a:lnTo>
                <a:lnTo>
                  <a:pt x="649" y="1246"/>
                </a:lnTo>
                <a:lnTo>
                  <a:pt x="649" y="5204"/>
                </a:lnTo>
                <a:lnTo>
                  <a:pt x="4608" y="5204"/>
                </a:lnTo>
                <a:lnTo>
                  <a:pt x="4608" y="4494"/>
                </a:lnTo>
                <a:lnTo>
                  <a:pt x="4608" y="3523"/>
                </a:lnTo>
                <a:lnTo>
                  <a:pt x="5257" y="2874"/>
                </a:lnTo>
                <a:lnTo>
                  <a:pt x="5257" y="4494"/>
                </a:lnTo>
                <a:lnTo>
                  <a:pt x="5257" y="5530"/>
                </a:lnTo>
                <a:cubicBezTo>
                  <a:pt x="5257" y="5708"/>
                  <a:pt x="5112" y="5855"/>
                  <a:pt x="4932" y="5855"/>
                </a:cubicBezTo>
                <a:lnTo>
                  <a:pt x="325" y="5855"/>
                </a:lnTo>
                <a:cubicBezTo>
                  <a:pt x="145" y="5855"/>
                  <a:pt x="0" y="5710"/>
                  <a:pt x="0" y="5530"/>
                </a:cubicBezTo>
                <a:close/>
                <a:moveTo>
                  <a:pt x="2828" y="3036"/>
                </a:moveTo>
                <a:lnTo>
                  <a:pt x="2135" y="2343"/>
                </a:lnTo>
                <a:cubicBezTo>
                  <a:pt x="1940" y="2148"/>
                  <a:pt x="1624" y="2148"/>
                  <a:pt x="1429" y="2343"/>
                </a:cubicBezTo>
                <a:cubicBezTo>
                  <a:pt x="1335" y="2438"/>
                  <a:pt x="1283" y="2563"/>
                  <a:pt x="1283" y="2696"/>
                </a:cubicBezTo>
                <a:cubicBezTo>
                  <a:pt x="1283" y="2830"/>
                  <a:pt x="1335" y="2955"/>
                  <a:pt x="1429" y="3048"/>
                </a:cubicBezTo>
                <a:lnTo>
                  <a:pt x="2475" y="4094"/>
                </a:lnTo>
                <a:cubicBezTo>
                  <a:pt x="2669" y="4288"/>
                  <a:pt x="2985" y="4288"/>
                  <a:pt x="3180" y="4094"/>
                </a:cubicBezTo>
                <a:lnTo>
                  <a:pt x="6373" y="900"/>
                </a:lnTo>
                <a:cubicBezTo>
                  <a:pt x="6468" y="806"/>
                  <a:pt x="6520" y="680"/>
                  <a:pt x="6520" y="548"/>
                </a:cubicBezTo>
                <a:cubicBezTo>
                  <a:pt x="6520" y="415"/>
                  <a:pt x="6468" y="290"/>
                  <a:pt x="6373" y="195"/>
                </a:cubicBezTo>
                <a:cubicBezTo>
                  <a:pt x="6179" y="0"/>
                  <a:pt x="5863" y="0"/>
                  <a:pt x="5668" y="195"/>
                </a:cubicBezTo>
                <a:lnTo>
                  <a:pt x="2828" y="30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53" name="菱形 27">
            <a:extLst>
              <a:ext uri="{FF2B5EF4-FFF2-40B4-BE49-F238E27FC236}">
                <a16:creationId xmlns:a16="http://schemas.microsoft.com/office/drawing/2014/main" id="{9DBDC080-CCCF-EE4D-BADC-FF6458FA132F}"/>
              </a:ext>
            </a:extLst>
          </p:cNvPr>
          <p:cNvSpPr/>
          <p:nvPr/>
        </p:nvSpPr>
        <p:spPr>
          <a:xfrm>
            <a:off x="5693259" y="682274"/>
            <a:ext cx="693186" cy="693185"/>
          </a:xfrm>
          <a:prstGeom prst="diamond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8100000" scaled="1"/>
            <a:tileRect/>
          </a:gradFill>
          <a:ln w="28575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651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54" name="Oval 28">
            <a:extLst>
              <a:ext uri="{FF2B5EF4-FFF2-40B4-BE49-F238E27FC236}">
                <a16:creationId xmlns:a16="http://schemas.microsoft.com/office/drawing/2014/main" id="{2B079084-799C-9047-B10D-4439B6A8D4A5}"/>
              </a:ext>
            </a:extLst>
          </p:cNvPr>
          <p:cNvSpPr/>
          <p:nvPr/>
        </p:nvSpPr>
        <p:spPr>
          <a:xfrm>
            <a:off x="5912951" y="915100"/>
            <a:ext cx="253803" cy="227531"/>
          </a:xfrm>
          <a:custGeom>
            <a:avLst/>
            <a:gdLst>
              <a:gd name="T0" fmla="*/ 0 w 6520"/>
              <a:gd name="T1" fmla="*/ 5530 h 5855"/>
              <a:gd name="T2" fmla="*/ 0 w 6520"/>
              <a:gd name="T3" fmla="*/ 922 h 5855"/>
              <a:gd name="T4" fmla="*/ 325 w 6520"/>
              <a:gd name="T5" fmla="*/ 596 h 5855"/>
              <a:gd name="T6" fmla="*/ 3727 w 6520"/>
              <a:gd name="T7" fmla="*/ 596 h 5855"/>
              <a:gd name="T8" fmla="*/ 4411 w 6520"/>
              <a:gd name="T9" fmla="*/ 596 h 5855"/>
              <a:gd name="T10" fmla="*/ 3761 w 6520"/>
              <a:gd name="T11" fmla="*/ 1246 h 5855"/>
              <a:gd name="T12" fmla="*/ 3727 w 6520"/>
              <a:gd name="T13" fmla="*/ 1246 h 5855"/>
              <a:gd name="T14" fmla="*/ 649 w 6520"/>
              <a:gd name="T15" fmla="*/ 1246 h 5855"/>
              <a:gd name="T16" fmla="*/ 649 w 6520"/>
              <a:gd name="T17" fmla="*/ 5204 h 5855"/>
              <a:gd name="T18" fmla="*/ 4608 w 6520"/>
              <a:gd name="T19" fmla="*/ 5204 h 5855"/>
              <a:gd name="T20" fmla="*/ 4608 w 6520"/>
              <a:gd name="T21" fmla="*/ 4494 h 5855"/>
              <a:gd name="T22" fmla="*/ 4608 w 6520"/>
              <a:gd name="T23" fmla="*/ 3523 h 5855"/>
              <a:gd name="T24" fmla="*/ 5257 w 6520"/>
              <a:gd name="T25" fmla="*/ 2874 h 5855"/>
              <a:gd name="T26" fmla="*/ 5257 w 6520"/>
              <a:gd name="T27" fmla="*/ 4494 h 5855"/>
              <a:gd name="T28" fmla="*/ 5257 w 6520"/>
              <a:gd name="T29" fmla="*/ 5530 h 5855"/>
              <a:gd name="T30" fmla="*/ 4932 w 6520"/>
              <a:gd name="T31" fmla="*/ 5855 h 5855"/>
              <a:gd name="T32" fmla="*/ 325 w 6520"/>
              <a:gd name="T33" fmla="*/ 5855 h 5855"/>
              <a:gd name="T34" fmla="*/ 0 w 6520"/>
              <a:gd name="T35" fmla="*/ 5530 h 5855"/>
              <a:gd name="T36" fmla="*/ 2828 w 6520"/>
              <a:gd name="T37" fmla="*/ 3036 h 5855"/>
              <a:gd name="T38" fmla="*/ 2135 w 6520"/>
              <a:gd name="T39" fmla="*/ 2343 h 5855"/>
              <a:gd name="T40" fmla="*/ 1429 w 6520"/>
              <a:gd name="T41" fmla="*/ 2343 h 5855"/>
              <a:gd name="T42" fmla="*/ 1283 w 6520"/>
              <a:gd name="T43" fmla="*/ 2696 h 5855"/>
              <a:gd name="T44" fmla="*/ 1429 w 6520"/>
              <a:gd name="T45" fmla="*/ 3048 h 5855"/>
              <a:gd name="T46" fmla="*/ 2475 w 6520"/>
              <a:gd name="T47" fmla="*/ 4094 h 5855"/>
              <a:gd name="T48" fmla="*/ 3180 w 6520"/>
              <a:gd name="T49" fmla="*/ 4094 h 5855"/>
              <a:gd name="T50" fmla="*/ 6373 w 6520"/>
              <a:gd name="T51" fmla="*/ 900 h 5855"/>
              <a:gd name="T52" fmla="*/ 6520 w 6520"/>
              <a:gd name="T53" fmla="*/ 548 h 5855"/>
              <a:gd name="T54" fmla="*/ 6373 w 6520"/>
              <a:gd name="T55" fmla="*/ 195 h 5855"/>
              <a:gd name="T56" fmla="*/ 5668 w 6520"/>
              <a:gd name="T57" fmla="*/ 195 h 5855"/>
              <a:gd name="T58" fmla="*/ 2828 w 6520"/>
              <a:gd name="T59" fmla="*/ 3036 h 5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520" h="5855">
                <a:moveTo>
                  <a:pt x="0" y="5530"/>
                </a:moveTo>
                <a:lnTo>
                  <a:pt x="0" y="922"/>
                </a:lnTo>
                <a:cubicBezTo>
                  <a:pt x="0" y="742"/>
                  <a:pt x="145" y="596"/>
                  <a:pt x="325" y="596"/>
                </a:cubicBezTo>
                <a:lnTo>
                  <a:pt x="3727" y="596"/>
                </a:lnTo>
                <a:lnTo>
                  <a:pt x="4411" y="596"/>
                </a:lnTo>
                <a:lnTo>
                  <a:pt x="3761" y="1246"/>
                </a:lnTo>
                <a:lnTo>
                  <a:pt x="3727" y="1246"/>
                </a:lnTo>
                <a:lnTo>
                  <a:pt x="649" y="1246"/>
                </a:lnTo>
                <a:lnTo>
                  <a:pt x="649" y="5204"/>
                </a:lnTo>
                <a:lnTo>
                  <a:pt x="4608" y="5204"/>
                </a:lnTo>
                <a:lnTo>
                  <a:pt x="4608" y="4494"/>
                </a:lnTo>
                <a:lnTo>
                  <a:pt x="4608" y="3523"/>
                </a:lnTo>
                <a:lnTo>
                  <a:pt x="5257" y="2874"/>
                </a:lnTo>
                <a:lnTo>
                  <a:pt x="5257" y="4494"/>
                </a:lnTo>
                <a:lnTo>
                  <a:pt x="5257" y="5530"/>
                </a:lnTo>
                <a:cubicBezTo>
                  <a:pt x="5257" y="5708"/>
                  <a:pt x="5112" y="5855"/>
                  <a:pt x="4932" y="5855"/>
                </a:cubicBezTo>
                <a:lnTo>
                  <a:pt x="325" y="5855"/>
                </a:lnTo>
                <a:cubicBezTo>
                  <a:pt x="145" y="5855"/>
                  <a:pt x="0" y="5710"/>
                  <a:pt x="0" y="5530"/>
                </a:cubicBezTo>
                <a:close/>
                <a:moveTo>
                  <a:pt x="2828" y="3036"/>
                </a:moveTo>
                <a:lnTo>
                  <a:pt x="2135" y="2343"/>
                </a:lnTo>
                <a:cubicBezTo>
                  <a:pt x="1940" y="2148"/>
                  <a:pt x="1624" y="2148"/>
                  <a:pt x="1429" y="2343"/>
                </a:cubicBezTo>
                <a:cubicBezTo>
                  <a:pt x="1335" y="2438"/>
                  <a:pt x="1283" y="2563"/>
                  <a:pt x="1283" y="2696"/>
                </a:cubicBezTo>
                <a:cubicBezTo>
                  <a:pt x="1283" y="2830"/>
                  <a:pt x="1335" y="2955"/>
                  <a:pt x="1429" y="3048"/>
                </a:cubicBezTo>
                <a:lnTo>
                  <a:pt x="2475" y="4094"/>
                </a:lnTo>
                <a:cubicBezTo>
                  <a:pt x="2669" y="4288"/>
                  <a:pt x="2985" y="4288"/>
                  <a:pt x="3180" y="4094"/>
                </a:cubicBezTo>
                <a:lnTo>
                  <a:pt x="6373" y="900"/>
                </a:lnTo>
                <a:cubicBezTo>
                  <a:pt x="6468" y="806"/>
                  <a:pt x="6520" y="680"/>
                  <a:pt x="6520" y="548"/>
                </a:cubicBezTo>
                <a:cubicBezTo>
                  <a:pt x="6520" y="415"/>
                  <a:pt x="6468" y="290"/>
                  <a:pt x="6373" y="195"/>
                </a:cubicBezTo>
                <a:cubicBezTo>
                  <a:pt x="6179" y="0"/>
                  <a:pt x="5863" y="0"/>
                  <a:pt x="5668" y="195"/>
                </a:cubicBezTo>
                <a:lnTo>
                  <a:pt x="2828" y="30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</p:spTree>
    <p:extLst>
      <p:ext uri="{BB962C8B-B14F-4D97-AF65-F5344CB8AC3E}">
        <p14:creationId xmlns:p14="http://schemas.microsoft.com/office/powerpoint/2010/main" val="249824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7605466" y="-83322"/>
            <a:ext cx="1564807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-199173" y="1332310"/>
            <a:ext cx="5746433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493295" y="2857612"/>
            <a:ext cx="2180749" cy="199167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259" y="72183"/>
            <a:ext cx="2361829" cy="3149105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6" name="Рисунок 5">
            <a:hlinkClick r:id="rId4" action="ppaction://hlinkfil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59" y="186483"/>
            <a:ext cx="2361829" cy="314910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542922" y="6952"/>
            <a:ext cx="5929439" cy="106331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000" b="1" i="1">
                <a:solidFill>
                  <a:srgbClr val="FF5050"/>
                </a:solidFill>
                <a:latin typeface="Georgia" panose="02040502050405020303" pitchFamily="18" charset="0"/>
              </a:rPr>
              <a:t>Галиева Дания Ринатовна</a:t>
            </a:r>
            <a:br>
              <a:rPr lang="ru-RU" sz="1200" b="1" i="1">
                <a:solidFill>
                  <a:srgbClr val="FF5050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r>
              <a:rPr lang="ru-RU" sz="1200" b="1" i="1">
                <a:latin typeface="Georgia" panose="02040502050405020303" pitchFamily="18" charset="0"/>
                <a:ea typeface="+mj-ea"/>
                <a:cs typeface="+mj-cs"/>
              </a:rPr>
              <a:t>Педагог дополнительного образования  социально-педагогической направленности, руководитель объединения «Проба пера»</a:t>
            </a:r>
            <a:endParaRPr lang="ru-RU" sz="1200" i="1" dirty="0"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382920" y="1162971"/>
            <a:ext cx="5568009" cy="378935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>
            <a:normAutofit fontScale="92500"/>
          </a:bodyPr>
          <a:lstStyle/>
          <a:p>
            <a:pPr marL="171450" indent="-171450" algn="just" defTabSz="6858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100" dirty="0">
                <a:latin typeface="Georgia" panose="02040502050405020303" pitchFamily="18" charset="0"/>
              </a:rPr>
              <a:t> </a:t>
            </a:r>
            <a:r>
              <a:rPr lang="ru-RU" sz="12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Мы вышли из зоны комфорта, оставшись в ней. </a:t>
            </a:r>
            <a:r>
              <a:rPr lang="ru-RU" sz="1200" dirty="0" err="1">
                <a:solidFill>
                  <a:srgbClr val="002060"/>
                </a:solidFill>
                <a:latin typeface="Georgia" panose="02040502050405020303" pitchFamily="18" charset="0"/>
              </a:rPr>
              <a:t>Паракдокс</a:t>
            </a:r>
            <a:r>
              <a:rPr lang="ru-RU" sz="1200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1200" dirty="0" err="1">
                <a:solidFill>
                  <a:srgbClr val="002060"/>
                </a:solidFill>
                <a:latin typeface="Georgia" panose="02040502050405020303" pitchFamily="18" charset="0"/>
              </a:rPr>
              <a:t>заключаяется</a:t>
            </a:r>
            <a:r>
              <a:rPr lang="ru-RU" sz="1200" dirty="0">
                <a:solidFill>
                  <a:srgbClr val="002060"/>
                </a:solidFill>
                <a:latin typeface="Georgia" panose="02040502050405020303" pitchFamily="18" charset="0"/>
              </a:rPr>
              <a:t> в том, что первый наш «спасательный круг» в дистанционном обучении уже долгое время является частью нашей жизни- </a:t>
            </a:r>
            <a:r>
              <a:rPr lang="en-US" sz="1350" b="1" dirty="0" err="1">
                <a:solidFill>
                  <a:srgbClr val="002060"/>
                </a:solidFill>
                <a:latin typeface="Georgia" panose="02040502050405020303" pitchFamily="18" charset="0"/>
              </a:rPr>
              <a:t>WhatsApp</a:t>
            </a:r>
            <a:r>
              <a:rPr lang="en-US" sz="1350" b="1" dirty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r>
              <a:rPr lang="en-US" sz="1200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sz="1200" dirty="0">
                <a:solidFill>
                  <a:srgbClr val="002060"/>
                </a:solidFill>
                <a:latin typeface="Georgia" panose="02040502050405020303" pitchFamily="18" charset="0"/>
              </a:rPr>
              <a:t>В уже созданной группе мы активно пользуемся </a:t>
            </a:r>
            <a:r>
              <a:rPr lang="ru-RU" sz="1200" b="1" i="1" dirty="0">
                <a:solidFill>
                  <a:srgbClr val="00B050"/>
                </a:solidFill>
                <a:latin typeface="Georgia" panose="02040502050405020303" pitchFamily="18" charset="0"/>
              </a:rPr>
              <a:t>голосовыми и </a:t>
            </a:r>
            <a:r>
              <a:rPr lang="ru-RU" sz="1200" b="1" i="1" dirty="0" err="1">
                <a:solidFill>
                  <a:srgbClr val="00B050"/>
                </a:solidFill>
                <a:latin typeface="Georgia" panose="02040502050405020303" pitchFamily="18" charset="0"/>
              </a:rPr>
              <a:t>видеосообщениями</a:t>
            </a:r>
            <a:r>
              <a:rPr lang="ru-RU" sz="1200" b="1" i="1" dirty="0">
                <a:solidFill>
                  <a:srgbClr val="00B050"/>
                </a:solidFill>
                <a:latin typeface="Georgia" panose="02040502050405020303" pitchFamily="18" charset="0"/>
              </a:rPr>
              <a:t>, работаем в группе видеоконференцсвязью</a:t>
            </a:r>
            <a:r>
              <a:rPr lang="ru-RU" sz="1200" dirty="0">
                <a:solidFill>
                  <a:srgbClr val="00B050"/>
                </a:solidFill>
                <a:latin typeface="Georgia" panose="02040502050405020303" pitchFamily="18" charset="0"/>
              </a:rPr>
              <a:t> . </a:t>
            </a:r>
            <a:r>
              <a:rPr lang="ru-RU" sz="1200" dirty="0">
                <a:solidFill>
                  <a:srgbClr val="002060"/>
                </a:solidFill>
                <a:latin typeface="Georgia" panose="02040502050405020303" pitchFamily="18" charset="0"/>
              </a:rPr>
              <a:t>Одно золотое правило - никаких </a:t>
            </a:r>
            <a:r>
              <a:rPr lang="ru-RU" sz="1200" dirty="0" err="1">
                <a:solidFill>
                  <a:srgbClr val="002060"/>
                </a:solidFill>
                <a:latin typeface="Georgia" panose="02040502050405020303" pitchFamily="18" charset="0"/>
              </a:rPr>
              <a:t>смайлов</a:t>
            </a:r>
            <a:r>
              <a:rPr lang="ru-RU" sz="1200" dirty="0">
                <a:solidFill>
                  <a:srgbClr val="002060"/>
                </a:solidFill>
                <a:latin typeface="Georgia" panose="02040502050405020303" pitchFamily="18" charset="0"/>
              </a:rPr>
              <a:t>, только живая речь. Здесь мы повторяем пройденный материал.</a:t>
            </a:r>
          </a:p>
          <a:p>
            <a:pPr marL="171450" indent="-171450" algn="just" defTabSz="6858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12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Наше объединение –не для тех, кто любит засиживаться на одном месте, поэтому </a:t>
            </a:r>
            <a:r>
              <a:rPr lang="ru-RU" sz="1200" b="1" i="1" dirty="0">
                <a:solidFill>
                  <a:srgbClr val="00B050"/>
                </a:solidFill>
                <a:latin typeface="Georgia" panose="02040502050405020303" pitchFamily="18" charset="0"/>
              </a:rPr>
              <a:t>перемещаемся в </a:t>
            </a:r>
            <a:r>
              <a:rPr lang="en-US" sz="1200" b="1" i="1" dirty="0">
                <a:solidFill>
                  <a:srgbClr val="00B050"/>
                </a:solidFill>
                <a:latin typeface="Georgia" panose="02040502050405020303" pitchFamily="18" charset="0"/>
              </a:rPr>
              <a:t>Google Classroom-</a:t>
            </a:r>
            <a:r>
              <a:rPr lang="ru-RU" sz="1200" dirty="0">
                <a:solidFill>
                  <a:srgbClr val="002060"/>
                </a:solidFill>
                <a:latin typeface="Georgia" panose="02040502050405020303" pitchFamily="18" charset="0"/>
              </a:rPr>
              <a:t>очень удобная платформа, которая позволяет создать свой класс/курс, организовать запись учащихся на курс, делиться с учениками необходимым учебным материалом, предложить задания для учеников, оценивать задания учащихся и следить за их прогрессом, организовать общение учащихся.</a:t>
            </a:r>
          </a:p>
          <a:p>
            <a:pPr marL="171450" indent="-171450" algn="just" defTabSz="6858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srgbClr val="002060"/>
                </a:solidFill>
                <a:latin typeface="Georgia" panose="02040502050405020303" pitchFamily="18" charset="0"/>
              </a:rPr>
              <a:t>Как осуществить </a:t>
            </a:r>
            <a:r>
              <a:rPr lang="ru-RU" sz="12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контроль знаний </a:t>
            </a:r>
            <a:r>
              <a:rPr lang="ru-RU" sz="1200" dirty="0">
                <a:solidFill>
                  <a:srgbClr val="002060"/>
                </a:solidFill>
                <a:latin typeface="Georgia" panose="02040502050405020303" pitchFamily="18" charset="0"/>
              </a:rPr>
              <a:t>и сделать его интересным для ребят? Среди множества инструментов спешу отметить </a:t>
            </a:r>
            <a:r>
              <a:rPr lang="en-US" sz="1200" b="1" i="1" dirty="0" err="1">
                <a:solidFill>
                  <a:srgbClr val="00B050"/>
                </a:solidFill>
                <a:latin typeface="Georgia" panose="02040502050405020303" pitchFamily="18" charset="0"/>
              </a:rPr>
              <a:t>Etreniki</a:t>
            </a:r>
            <a:r>
              <a:rPr lang="en-US" sz="1200" b="1" i="1" dirty="0">
                <a:solidFill>
                  <a:srgbClr val="00B050"/>
                </a:solidFill>
                <a:latin typeface="Georgia" panose="02040502050405020303" pitchFamily="18" charset="0"/>
              </a:rPr>
              <a:t> </a:t>
            </a:r>
            <a:r>
              <a:rPr lang="ru-RU" sz="1200" b="1" i="1" dirty="0">
                <a:solidFill>
                  <a:srgbClr val="00B050"/>
                </a:solidFill>
                <a:latin typeface="Georgia" panose="02040502050405020303" pitchFamily="18" charset="0"/>
              </a:rPr>
              <a:t>и </a:t>
            </a:r>
            <a:r>
              <a:rPr lang="en-US" sz="1200" b="1" i="1" dirty="0" err="1">
                <a:solidFill>
                  <a:srgbClr val="00B050"/>
                </a:solidFill>
                <a:latin typeface="Georgia" panose="02040502050405020303" pitchFamily="18" charset="0"/>
              </a:rPr>
              <a:t>Kahoot</a:t>
            </a:r>
            <a:r>
              <a:rPr lang="ru-RU" sz="1200" dirty="0">
                <a:latin typeface="Georgia" panose="02040502050405020303" pitchFamily="18" charset="0"/>
              </a:rPr>
              <a:t>. </a:t>
            </a:r>
            <a:r>
              <a:rPr lang="ru-RU" sz="1200" dirty="0">
                <a:solidFill>
                  <a:srgbClr val="002060"/>
                </a:solidFill>
                <a:latin typeface="Georgia" panose="02040502050405020303" pitchFamily="18" charset="0"/>
              </a:rPr>
              <a:t>Дайте учащимся возможность не просто пройти подготовленные вами задания, но также составить их самим для взаимного контроля!</a:t>
            </a: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3084111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7605466" y="-83322"/>
            <a:ext cx="1564807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-157610" y="1281112"/>
            <a:ext cx="5746433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493295" y="2857612"/>
            <a:ext cx="2180749" cy="199167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https://edu.tatar.ru/upload/anketas/5770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72" y="155863"/>
            <a:ext cx="1677563" cy="22367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48114" y="0"/>
            <a:ext cx="5681486" cy="13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Гайнутдинов</a:t>
            </a:r>
            <a:r>
              <a:rPr lang="ru-RU" sz="3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Тимур </a:t>
            </a:r>
            <a:r>
              <a:rPr lang="ru-RU" sz="30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Азатович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</a:p>
          <a:p>
            <a:pPr algn="ctr"/>
            <a:r>
              <a:rPr lang="ru-RU" sz="1050" b="1" i="1" dirty="0">
                <a:solidFill>
                  <a:srgbClr val="C00000"/>
                </a:solidFill>
                <a:latin typeface="Georgia" pitchFamily="18" charset="0"/>
                <a:cs typeface="Times New Roman" panose="02020603050405020304" pitchFamily="18" charset="0"/>
              </a:rPr>
              <a:t>педагог дополнительного образования технической направленности, руководитель объединений  «Мегабайт» </a:t>
            </a:r>
          </a:p>
          <a:p>
            <a:pPr algn="ctr"/>
            <a:r>
              <a:rPr lang="ru-RU" sz="1050" b="1" i="1" dirty="0">
                <a:solidFill>
                  <a:srgbClr val="C00000"/>
                </a:solidFill>
                <a:latin typeface="Georgia" pitchFamily="18" charset="0"/>
                <a:cs typeface="Times New Roman" panose="02020603050405020304" pitchFamily="18" charset="0"/>
              </a:rPr>
              <a:t>и «Веселый компьютер»</a:t>
            </a:r>
          </a:p>
          <a:p>
            <a:pPr algn="ctr"/>
            <a:endParaRPr lang="ru-RU" b="1" i="1" dirty="0">
              <a:solidFill>
                <a:srgbClr val="C00000"/>
              </a:solidFill>
              <a:latin typeface="Georgia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sun1-92.userapi.com/QGaKBkU5zK2v24MYF1U06QBhU4B46NDtS1Axmg/xGsHTk8rC9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746" y="2732810"/>
            <a:ext cx="1620981" cy="16209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741035" y="1095793"/>
            <a:ext cx="522073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Дистанционное обучение в объединениях проходит посредством социальной сети «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Возможность создавать сообщества во «</a:t>
            </a:r>
            <a:r>
              <a:rPr lang="ru-RU" sz="15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Вконтакте</a:t>
            </a: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позволяет публиковать непосредственно в сообществе объединений нужный учебный материал и задания для учащихся. Также, сайт предоставляет возможность проводить прямые трансляции с учебными занятиями.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437" y="2570608"/>
            <a:ext cx="2774372" cy="2385251"/>
          </a:xfrm>
          <a:prstGeom prst="rect">
            <a:avLst/>
          </a:prstGeom>
        </p:spPr>
      </p:pic>
      <p:pic>
        <p:nvPicPr>
          <p:cNvPr id="1030" name="Picture 6" descr="ВКонтакте запустила приложение прямых трансляций VK Live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201" y="4197927"/>
            <a:ext cx="1766753" cy="73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99076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7605466" y="-83322"/>
            <a:ext cx="1564807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-2359" y="1385749"/>
            <a:ext cx="5746433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493295" y="2862924"/>
            <a:ext cx="2180749" cy="199167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3" t="5340" r="4842" b="7837"/>
          <a:stretch/>
        </p:blipFill>
        <p:spPr>
          <a:xfrm>
            <a:off x="224758" y="-34564"/>
            <a:ext cx="2449286" cy="3562598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278014" y="189476"/>
            <a:ext cx="6109855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30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Print" panose="02000600000000000000" pitchFamily="2" charset="0"/>
              </a:rPr>
              <a:t>Иванова Марина</a:t>
            </a:r>
          </a:p>
          <a:p>
            <a:pPr algn="ctr"/>
            <a:r>
              <a:rPr lang="ru-RU" sz="30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Segoe Print" panose="02000600000000000000" pitchFamily="2" charset="0"/>
              </a:rPr>
              <a:t> Владимировна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69985" y="1229886"/>
            <a:ext cx="5738141" cy="3670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Педагог дополнительного образования социально-педагогической направленности, руководитель объединения «Мое право».</a:t>
            </a:r>
          </a:p>
          <a:p>
            <a:pPr algn="just"/>
            <a:r>
              <a:rPr lang="ru-RU" sz="1500" b="1" dirty="0">
                <a:solidFill>
                  <a:srgbClr val="002060"/>
                </a:solidFill>
              </a:rPr>
              <a:t>Дополнительная образовательная деятельность нашего объединения организована на платформе </a:t>
            </a:r>
            <a:r>
              <a:rPr lang="en-US" sz="1500" b="1" dirty="0">
                <a:solidFill>
                  <a:srgbClr val="002060"/>
                </a:solidFill>
                <a:latin typeface="Cooper Black" panose="0208090404030B020404" pitchFamily="18" charset="0"/>
              </a:rPr>
              <a:t>Google Classroom</a:t>
            </a:r>
            <a:r>
              <a:rPr lang="ru-RU" sz="1500" b="1" dirty="0">
                <a:solidFill>
                  <a:srgbClr val="002060"/>
                </a:solidFill>
              </a:rPr>
              <a:t>, что позволяет воспитанникам получать доступ с любых устройств, будь то ПК, или смартфон. </a:t>
            </a:r>
            <a:r>
              <a:rPr lang="en-US" sz="1350" dirty="0">
                <a:hlinkClick r:id="rId5"/>
              </a:rPr>
              <a:t>https://classroom.google.com/u/1/c/Njc1MzExMzE4NjVa</a:t>
            </a:r>
            <a:endParaRPr lang="ru-RU" sz="1350" dirty="0"/>
          </a:p>
          <a:p>
            <a:pPr algn="just"/>
            <a:r>
              <a:rPr lang="ru-RU" sz="1500" b="1" dirty="0">
                <a:solidFill>
                  <a:srgbClr val="002060"/>
                </a:solidFill>
              </a:rPr>
              <a:t>Творческие задания, викторины также организованы в режиме онлайн через такие сервисы как :</a:t>
            </a:r>
          </a:p>
          <a:p>
            <a:pPr algn="just"/>
            <a:r>
              <a:rPr lang="en-US" sz="1500" dirty="0" err="1">
                <a:solidFill>
                  <a:srgbClr val="002060"/>
                </a:solidFill>
                <a:latin typeface="Cooper Black" panose="0208090404030B020404" pitchFamily="18" charset="0"/>
              </a:rPr>
              <a:t>LearningApps</a:t>
            </a:r>
            <a:r>
              <a:rPr lang="ru-RU" sz="1500" dirty="0">
                <a:solidFill>
                  <a:srgbClr val="002060"/>
                </a:solidFill>
                <a:latin typeface="Cooper Black" panose="0208090404030B020404" pitchFamily="18" charset="0"/>
              </a:rPr>
              <a:t>, </a:t>
            </a:r>
            <a:r>
              <a:rPr lang="en-US" sz="1500" dirty="0" err="1">
                <a:solidFill>
                  <a:srgbClr val="002060"/>
                </a:solidFill>
                <a:latin typeface="Cooper Black" panose="0208090404030B020404" pitchFamily="18" charset="0"/>
              </a:rPr>
              <a:t>Flippity</a:t>
            </a:r>
            <a:r>
              <a:rPr lang="ru-RU" sz="1500" dirty="0">
                <a:solidFill>
                  <a:srgbClr val="002060"/>
                </a:solidFill>
                <a:latin typeface="Cooper Black" panose="0208090404030B020404" pitchFamily="18" charset="0"/>
              </a:rPr>
              <a:t>, </a:t>
            </a:r>
            <a:r>
              <a:rPr lang="en-US" sz="1500" dirty="0" err="1">
                <a:solidFill>
                  <a:srgbClr val="002060"/>
                </a:solidFill>
                <a:latin typeface="Cooper Black" panose="0208090404030B020404" pitchFamily="18" charset="0"/>
              </a:rPr>
              <a:t>ProProfs</a:t>
            </a:r>
            <a:r>
              <a:rPr lang="ru-RU" sz="1500" dirty="0">
                <a:solidFill>
                  <a:srgbClr val="002060"/>
                </a:solidFill>
                <a:latin typeface="Cooper Black" panose="0208090404030B020404" pitchFamily="18" charset="0"/>
              </a:rPr>
              <a:t> </a:t>
            </a:r>
            <a:r>
              <a:rPr lang="ru-RU" sz="1500" b="1" dirty="0">
                <a:solidFill>
                  <a:srgbClr val="002060"/>
                </a:solidFill>
                <a:latin typeface="Cooper Black" panose="0208090404030B020404" pitchFamily="18" charset="0"/>
              </a:rPr>
              <a:t>и др.</a:t>
            </a:r>
            <a:endParaRPr lang="en-US" sz="1500" b="1" dirty="0">
              <a:solidFill>
                <a:srgbClr val="002060"/>
              </a:solidFill>
              <a:latin typeface="Cooper Black" panose="0208090404030B020404" pitchFamily="18" charset="0"/>
            </a:endParaRPr>
          </a:p>
          <a:p>
            <a:pPr algn="just"/>
            <a:r>
              <a:rPr lang="ru-RU" sz="1500" b="1" dirty="0">
                <a:solidFill>
                  <a:srgbClr val="002060"/>
                </a:solidFill>
              </a:rPr>
              <a:t>Учащиеся продолжают работу над проектами, конкурсными работами различных уровней и тематических направленностей, постоянно консультируются через мессенджеры, электронную почту и телефонную связь.</a:t>
            </a:r>
          </a:p>
        </p:txBody>
      </p:sp>
    </p:spTree>
    <p:extLst>
      <p:ext uri="{BB962C8B-B14F-4D97-AF65-F5344CB8AC3E}">
        <p14:creationId xmlns:p14="http://schemas.microsoft.com/office/powerpoint/2010/main" val="2044334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G:\Сердце отдаю детям\Фото на конкурс 11.02.2020\20160805_134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682" y="1"/>
            <a:ext cx="1747136" cy="3100205"/>
          </a:xfrm>
          <a:prstGeom prst="rect">
            <a:avLst/>
          </a:prstGeom>
          <a:noFill/>
        </p:spPr>
      </p:pic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7220494" y="-83325"/>
            <a:ext cx="1923506" cy="5050474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-235131" y="1802676"/>
            <a:ext cx="4849586" cy="3340825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169990" y="2762794"/>
            <a:ext cx="2024570" cy="1841567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1"/>
            <a:ext cx="5101046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100" b="1" i="1" dirty="0" err="1">
                <a:solidFill>
                  <a:srgbClr val="FF5050"/>
                </a:solidFill>
                <a:latin typeface="Georgia" panose="02040502050405020303" pitchFamily="18" charset="0"/>
              </a:rPr>
              <a:t>Гильмутдинова</a:t>
            </a:r>
            <a:r>
              <a:rPr lang="ru-RU" sz="2100" b="1" i="1" dirty="0">
                <a:solidFill>
                  <a:srgbClr val="FF5050"/>
                </a:solidFill>
                <a:latin typeface="Georgia" panose="02040502050405020303" pitchFamily="18" charset="0"/>
              </a:rPr>
              <a:t> </a:t>
            </a:r>
          </a:p>
          <a:p>
            <a:pPr algn="ctr"/>
            <a:r>
              <a:rPr lang="ru-RU" sz="21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Айгуль</a:t>
            </a:r>
            <a:r>
              <a:rPr lang="ru-RU" sz="2100" b="1" i="1" dirty="0">
                <a:solidFill>
                  <a:srgbClr val="FF0000"/>
                </a:solidFill>
                <a:latin typeface="Georgia" panose="02040502050405020303" pitchFamily="18" charset="0"/>
              </a:rPr>
              <a:t> </a:t>
            </a:r>
            <a:r>
              <a:rPr lang="ru-RU" sz="2100" b="1" i="1" dirty="0" err="1">
                <a:solidFill>
                  <a:srgbClr val="FF0000"/>
                </a:solidFill>
                <a:latin typeface="Georgia" panose="02040502050405020303" pitchFamily="18" charset="0"/>
              </a:rPr>
              <a:t>Рамилевна</a:t>
            </a:r>
            <a:br>
              <a:rPr lang="ru-RU" sz="1350" b="1" i="1" dirty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1050" b="1" i="1" dirty="0">
                <a:solidFill>
                  <a:srgbClr val="C00000"/>
                </a:solidFill>
                <a:latin typeface="Georgia" panose="02040502050405020303" pitchFamily="18" charset="0"/>
              </a:rPr>
              <a:t>Педагог  дополнительного образования туристско-краеведческой направленности,  руководитель объединения «В краю родном»</a:t>
            </a:r>
            <a:endParaRPr lang="ru-RU" sz="1050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1028701"/>
            <a:ext cx="4895306" cy="2793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50" b="1" i="1" dirty="0">
                <a:solidFill>
                  <a:srgbClr val="002060"/>
                </a:solidFill>
                <a:cs typeface="Aharoni" pitchFamily="2" charset="-79"/>
              </a:rPr>
              <a:t>Несмотря на то, что происходит сейчас во всём мире, обучающиеся объединения «В краю родном» - наши юные исследователи продолжают получать новые знания по краеведению родного края – дистанционно.</a:t>
            </a:r>
          </a:p>
          <a:p>
            <a:pPr algn="just"/>
            <a:r>
              <a:rPr lang="ru-RU" sz="1350" b="1" i="1" dirty="0">
                <a:solidFill>
                  <a:srgbClr val="002060"/>
                </a:solidFill>
                <a:cs typeface="Aharoni" pitchFamily="2" charset="-79"/>
              </a:rPr>
              <a:t>А помогают им в этом различные образовательные платформы, такие как: </a:t>
            </a:r>
            <a:r>
              <a:rPr lang="en-US" sz="1350" b="1" i="1" dirty="0">
                <a:solidFill>
                  <a:srgbClr val="002060"/>
                </a:solidFill>
                <a:cs typeface="Aharoni" pitchFamily="2" charset="-79"/>
              </a:rPr>
              <a:t>Learning Apps.org</a:t>
            </a:r>
            <a:r>
              <a:rPr lang="ru-RU" sz="1350" b="1" i="1" dirty="0">
                <a:solidFill>
                  <a:srgbClr val="002060"/>
                </a:solidFill>
                <a:cs typeface="Aharoni" pitchFamily="2" charset="-79"/>
              </a:rPr>
              <a:t>, </a:t>
            </a:r>
            <a:r>
              <a:rPr lang="en-US" sz="1350" b="1" i="1" dirty="0">
                <a:solidFill>
                  <a:srgbClr val="002060"/>
                </a:solidFill>
                <a:cs typeface="Aharoni" pitchFamily="2" charset="-79"/>
              </a:rPr>
              <a:t>Rebus1.com</a:t>
            </a:r>
            <a:r>
              <a:rPr lang="ru-RU" sz="1350" b="1" i="1" dirty="0">
                <a:solidFill>
                  <a:srgbClr val="002060"/>
                </a:solidFill>
                <a:cs typeface="Aharoni" pitchFamily="2" charset="-79"/>
              </a:rPr>
              <a:t>, </a:t>
            </a:r>
            <a:r>
              <a:rPr lang="en-US" sz="1350" b="1" i="1" dirty="0" err="1">
                <a:solidFill>
                  <a:srgbClr val="002060"/>
                </a:solidFill>
                <a:cs typeface="Aharoni" pitchFamily="2" charset="-79"/>
              </a:rPr>
              <a:t>ZoomInstaller</a:t>
            </a:r>
            <a:r>
              <a:rPr lang="en-US" sz="1350" b="1" i="1" dirty="0">
                <a:solidFill>
                  <a:srgbClr val="002060"/>
                </a:solidFill>
                <a:cs typeface="Aharoni" pitchFamily="2" charset="-79"/>
              </a:rPr>
              <a:t>.</a:t>
            </a:r>
            <a:r>
              <a:rPr lang="ru-RU" sz="1350" b="1" i="1" dirty="0">
                <a:solidFill>
                  <a:srgbClr val="002060"/>
                </a:solidFill>
                <a:cs typeface="Aharoni" pitchFamily="2" charset="-79"/>
              </a:rPr>
              <a:t> Также,</a:t>
            </a:r>
            <a:r>
              <a:rPr lang="en-US" sz="1350" b="1" i="1" dirty="0">
                <a:solidFill>
                  <a:srgbClr val="002060"/>
                </a:solidFill>
                <a:cs typeface="Aharoni" pitchFamily="2" charset="-79"/>
              </a:rPr>
              <a:t> </a:t>
            </a:r>
            <a:r>
              <a:rPr lang="ru-RU" sz="1350" b="1" i="1" dirty="0">
                <a:solidFill>
                  <a:srgbClr val="002060"/>
                </a:solidFill>
                <a:cs typeface="Aharoni" pitchFamily="2" charset="-79"/>
              </a:rPr>
              <a:t>ребята с удовольствием посещают </a:t>
            </a:r>
            <a:r>
              <a:rPr lang="ru-RU" sz="1350" b="1" i="1" dirty="0" err="1">
                <a:solidFill>
                  <a:srgbClr val="002060"/>
                </a:solidFill>
                <a:cs typeface="Aharoni" pitchFamily="2" charset="-79"/>
              </a:rPr>
              <a:t>он-лайн</a:t>
            </a:r>
            <a:r>
              <a:rPr lang="ru-RU" sz="1350" b="1" i="1" dirty="0">
                <a:solidFill>
                  <a:srgbClr val="002060"/>
                </a:solidFill>
                <a:cs typeface="Aharoni" pitchFamily="2" charset="-79"/>
              </a:rPr>
              <a:t> музеи, ведут поисково-исследовательскую деятельность на просторах интернета, читают полезную литературу, изучают энциклопедии, играют в развивающие и познавательные игры и общаются друг с другом и с руководителем по </a:t>
            </a:r>
            <a:r>
              <a:rPr lang="en-US" sz="1350" b="1" i="1" dirty="0" err="1">
                <a:solidFill>
                  <a:srgbClr val="002060"/>
                </a:solidFill>
                <a:cs typeface="Aharoni" pitchFamily="2" charset="-79"/>
              </a:rPr>
              <a:t>Whatss</a:t>
            </a:r>
            <a:r>
              <a:rPr lang="en-US" sz="1350" b="1" i="1" dirty="0">
                <a:solidFill>
                  <a:srgbClr val="002060"/>
                </a:solidFill>
                <a:cs typeface="Aharoni" pitchFamily="2" charset="-79"/>
              </a:rPr>
              <a:t> App</a:t>
            </a:r>
            <a:r>
              <a:rPr lang="ru-RU" sz="1350" b="1" i="1" dirty="0">
                <a:solidFill>
                  <a:srgbClr val="002060"/>
                </a:solidFill>
                <a:cs typeface="Aharoni" pitchFamily="2" charset="-79"/>
              </a:rPr>
              <a:t>.  </a:t>
            </a:r>
          </a:p>
          <a:p>
            <a:endParaRPr lang="ru-RU" sz="1350" b="1" i="1" dirty="0">
              <a:cs typeface="Aharoni" pitchFamily="2" charset="-79"/>
            </a:endParaRPr>
          </a:p>
        </p:txBody>
      </p:sp>
      <p:pic>
        <p:nvPicPr>
          <p:cNvPr id="1026" name="Picture 2" descr="C:\Users\Admin\Downloads\IMG-20200409-WA0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7405" y="3350623"/>
            <a:ext cx="1919435" cy="1645317"/>
          </a:xfrm>
          <a:prstGeom prst="rect">
            <a:avLst/>
          </a:prstGeom>
          <a:noFill/>
        </p:spPr>
      </p:pic>
      <p:pic>
        <p:nvPicPr>
          <p:cNvPr id="1027" name="Picture 3" descr="C:\Users\Admin\Downloads\IMG-20200409-WA0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86746" y="3654334"/>
            <a:ext cx="1969226" cy="1371599"/>
          </a:xfrm>
          <a:prstGeom prst="rect">
            <a:avLst/>
          </a:prstGeom>
          <a:noFill/>
        </p:spPr>
      </p:pic>
      <p:pic>
        <p:nvPicPr>
          <p:cNvPr id="1029" name="Picture 5" descr="C:\Users\Admin\Downloads\20200409_1425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25635" y="3673930"/>
            <a:ext cx="2282733" cy="13127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63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7605466" y="-83322"/>
            <a:ext cx="1564807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-199173" y="1332310"/>
            <a:ext cx="5746433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503685" y="2888785"/>
            <a:ext cx="2180749" cy="199167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7" descr="IMG_8346"/>
          <p:cNvPicPr>
            <a:picLocks noChangeAspect="1" noChangeArrowheads="1"/>
          </p:cNvPicPr>
          <p:nvPr/>
        </p:nvPicPr>
        <p:blipFill>
          <a:blip r:embed="rId4" cstate="print"/>
          <a:srcRect t="8090" b="16179"/>
          <a:stretch>
            <a:fillRect/>
          </a:stretch>
        </p:blipFill>
        <p:spPr bwMode="auto">
          <a:xfrm>
            <a:off x="313213" y="0"/>
            <a:ext cx="2234045" cy="2540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2628898" y="1620983"/>
            <a:ext cx="6265718" cy="2732809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>
            <a:noAutofit/>
          </a:bodyPr>
          <a:lstStyle/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srgbClr val="002060"/>
                </a:solidFill>
              </a:rPr>
              <a:t>Занятия в хореографическом объединении разработаны в формате заочного обучения на основе действующей дополнительной общеобразовательной программы «Пируэт» с учётом возможности применения дистанционных технологий. </a:t>
            </a: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srgbClr val="002060"/>
                </a:solidFill>
              </a:rPr>
              <a:t>Занятия имеют чёткую поэтапную инструкцию для детей и включают в себя:</a:t>
            </a: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srgbClr val="002060"/>
                </a:solidFill>
              </a:rPr>
              <a:t>-изучение тем теоретической части программы через материалы составленные педагогом, самостоятельный поиск в интернете, просмотр видео-уроков, концертов, фестивалей (например: «Танцы народов мира», «Танцы народов Поволжья», «Характер мелодии», «Современные танцы», «Танцевальная разминка» и другие);</a:t>
            </a: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srgbClr val="002060"/>
                </a:solidFill>
              </a:rPr>
              <a:t>-практические задания: изучение позиций рук, ног, движения танцев, изучение движений разминки, выполнение партерной гимнастики и др. Образцы движений учащиеся смотрят по ссылкам, указанным педагогом, через личное общение -</a:t>
            </a:r>
            <a:r>
              <a:rPr lang="en-US" sz="1200" dirty="0">
                <a:solidFill>
                  <a:srgbClr val="002060"/>
                </a:solidFill>
              </a:rPr>
              <a:t>zoom-</a:t>
            </a:r>
            <a:r>
              <a:rPr lang="ru-RU" sz="1200" dirty="0">
                <a:solidFill>
                  <a:srgbClr val="002060"/>
                </a:solidFill>
              </a:rPr>
              <a:t>сервис,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ru-RU" sz="1200" dirty="0">
                <a:solidFill>
                  <a:srgbClr val="002060"/>
                </a:solidFill>
              </a:rPr>
              <a:t> группу </a:t>
            </a:r>
            <a:r>
              <a:rPr lang="en-US" sz="1200" dirty="0" err="1">
                <a:solidFill>
                  <a:srgbClr val="002060"/>
                </a:solidFill>
              </a:rPr>
              <a:t>whatsApp</a:t>
            </a:r>
            <a:r>
              <a:rPr lang="ru-RU" sz="1200" dirty="0">
                <a:solidFill>
                  <a:srgbClr val="002060"/>
                </a:solidFill>
              </a:rPr>
              <a:t>, </a:t>
            </a:r>
            <a:r>
              <a:rPr lang="en-US" sz="1200" dirty="0" err="1">
                <a:solidFill>
                  <a:srgbClr val="002060"/>
                </a:solidFill>
              </a:rPr>
              <a:t>skype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srgbClr val="002060"/>
                </a:solidFill>
              </a:rPr>
              <a:t>Форма контроля – выполнение творческих работ (описание и зарисовка танцевальных костюмов), письменное сообщение о истории танцев, фото-видео отчёт  о выполнении танцевальных движений.</a:t>
            </a: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1200" dirty="0">
                <a:solidFill>
                  <a:srgbClr val="002060"/>
                </a:solidFill>
              </a:rPr>
              <a:t>-обратная связь –через ,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ru-RU" sz="1200" dirty="0">
                <a:solidFill>
                  <a:srgbClr val="002060"/>
                </a:solidFill>
              </a:rPr>
              <a:t> группу </a:t>
            </a:r>
            <a:r>
              <a:rPr lang="en-US" sz="1200" dirty="0" err="1">
                <a:solidFill>
                  <a:srgbClr val="002060"/>
                </a:solidFill>
              </a:rPr>
              <a:t>whatsApp</a:t>
            </a:r>
            <a:r>
              <a:rPr lang="ru-RU" sz="1200" dirty="0">
                <a:solidFill>
                  <a:srgbClr val="002060"/>
                </a:solidFill>
              </a:rPr>
              <a:t>, </a:t>
            </a:r>
            <a:r>
              <a:rPr lang="en-US" sz="1200" dirty="0" err="1">
                <a:solidFill>
                  <a:srgbClr val="002060"/>
                </a:solidFill>
              </a:rPr>
              <a:t>skype</a:t>
            </a:r>
            <a:r>
              <a:rPr lang="ru-RU" sz="1200" dirty="0">
                <a:solidFill>
                  <a:srgbClr val="002060"/>
                </a:solidFill>
              </a:rPr>
              <a:t>, электронную почту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039490" y="155863"/>
            <a:ext cx="4946065" cy="1511222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 lnSpcReduction="10000"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000" b="1" i="1" dirty="0">
                <a:solidFill>
                  <a:srgbClr val="FF0000"/>
                </a:solidFill>
                <a:latin typeface="Georgia" panose="02040502050405020303" pitchFamily="18" charset="0"/>
              </a:rPr>
              <a:t>Витакова Зульфия Ильдусовна</a:t>
            </a:r>
            <a:br>
              <a:rPr lang="ru-RU" sz="1200" b="1" i="1" dirty="0">
                <a:solidFill>
                  <a:srgbClr val="FF5050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r>
              <a:rPr lang="ru-RU" sz="1200" b="1" i="1" dirty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Педагог дополнительного образования физкультурно-спортивной направленности, руководитель образцового хореографического ансамбля танца «Пируэт»</a:t>
            </a:r>
            <a:endParaRPr lang="ru-RU" sz="1200" i="1" dirty="0">
              <a:solidFill>
                <a:srgbClr val="C00000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030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7605466" y="-83322"/>
            <a:ext cx="1564807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-199173" y="1332310"/>
            <a:ext cx="5746433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514077" y="2826439"/>
            <a:ext cx="2180749" cy="199167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8767" y="185303"/>
            <a:ext cx="2097987" cy="2097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935581" y="1"/>
            <a:ext cx="4946065" cy="1888733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3000" b="1" i="1" dirty="0">
                <a:solidFill>
                  <a:srgbClr val="FF5050"/>
                </a:solidFill>
                <a:latin typeface="Georgia" panose="02040502050405020303" pitchFamily="18" charset="0"/>
              </a:rPr>
              <a:t>Котлярова </a:t>
            </a:r>
            <a:br>
              <a:rPr lang="ru-RU" sz="3000" b="1" i="1" dirty="0">
                <a:solidFill>
                  <a:srgbClr val="FF5050"/>
                </a:solidFill>
                <a:latin typeface="Georgia" panose="02040502050405020303" pitchFamily="18" charset="0"/>
              </a:rPr>
            </a:br>
            <a:r>
              <a:rPr lang="ru-RU" sz="3000" b="1" i="1" dirty="0">
                <a:solidFill>
                  <a:srgbClr val="FF5050"/>
                </a:solidFill>
                <a:latin typeface="Georgia" panose="02040502050405020303" pitchFamily="18" charset="0"/>
              </a:rPr>
              <a:t>Ольга Юрьевна</a:t>
            </a:r>
            <a:br>
              <a:rPr lang="ru-RU" sz="1200" b="1" i="1" dirty="0">
                <a:solidFill>
                  <a:srgbClr val="FF5050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r>
              <a:rPr lang="ru-RU" sz="1200" b="1" i="1" dirty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Педагог дополнительного образования художественной направленности, </a:t>
            </a:r>
            <a:br>
              <a:rPr lang="ru-RU" sz="1200" b="1" i="1" dirty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</a:br>
            <a:r>
              <a:rPr lang="ru-RU" sz="1200" b="1" i="1" dirty="0">
                <a:solidFill>
                  <a:srgbClr val="C00000"/>
                </a:solidFill>
                <a:latin typeface="Georgia" panose="02040502050405020303" pitchFamily="18" charset="0"/>
                <a:ea typeface="+mj-ea"/>
                <a:cs typeface="+mj-cs"/>
              </a:rPr>
              <a:t>руководитель объединения декоративно-прикладного профиля  «Фантазия»</a:t>
            </a:r>
            <a:endParaRPr lang="ru-RU" sz="1200" i="1" dirty="0">
              <a:solidFill>
                <a:srgbClr val="C00000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922175" y="1864904"/>
            <a:ext cx="5411336" cy="284217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>
            <a:normAutofit/>
          </a:bodyPr>
          <a:lstStyle/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в объединении проходят с использованием сервиса хранения файлов- 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Диск.</a:t>
            </a: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облачном хранении 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Google </a:t>
            </a: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 педагог создает папку с названием темы занятия. В папке содержится информация для изучения теории по изучаемой теме( презентация, </a:t>
            </a:r>
            <a:r>
              <a:rPr lang="ru-RU" sz="105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видео-материал</a:t>
            </a: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фото). </a:t>
            </a: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содержится инструкция для выполнения практической работы в виде документа 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</a:t>
            </a: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где описаны необходимые материалы, основные этапы работы, сроки выполнения работы. Педагог  копирует ссылку на папку с материалами, отправляет учащимся и родителям используя </a:t>
            </a:r>
            <a:r>
              <a:rPr lang="en-US" sz="105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Messenger</a:t>
            </a: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одно нажатие на ссылку учащиеся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переходят в облачное хранилище, где видят весь материал для работы. </a:t>
            </a: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на  вопросы при изучении темы и консультацию по творческой работе учащиеся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получают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педагога путем звонков либо </a:t>
            </a:r>
            <a:r>
              <a:rPr lang="en-US" sz="105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Messenger</a:t>
            </a: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 завершенной творческой работы учащиеся присылают педагогу через </a:t>
            </a:r>
            <a:r>
              <a:rPr lang="en-US" sz="105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en-US" sz="105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Messenger</a:t>
            </a:r>
          </a:p>
          <a:p>
            <a:pPr marL="171450" indent="-171450" algn="just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endParaRPr lang="ru-R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09269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658"/>
          <a:stretch/>
        </p:blipFill>
        <p:spPr bwMode="auto">
          <a:xfrm rot="10800000">
            <a:off x="7605466" y="-83322"/>
            <a:ext cx="1564807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F:\Картинки ДОД\обложка_2017\7082529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35"/>
          <a:stretch/>
        </p:blipFill>
        <p:spPr bwMode="auto">
          <a:xfrm>
            <a:off x="-199173" y="1332310"/>
            <a:ext cx="5746433" cy="386238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Рисунок 15" descr="F:\Картинки ДОД\обложка_2017\фон6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6" r="19253"/>
          <a:stretch/>
        </p:blipFill>
        <p:spPr bwMode="auto">
          <a:xfrm>
            <a:off x="493295" y="2857612"/>
            <a:ext cx="2180749" cy="199167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2" descr="C:\Documents and Settings\My\Рабочий стол\фот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5924" y="0"/>
            <a:ext cx="1818733" cy="30312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221173" y="0"/>
            <a:ext cx="6274559" cy="1187355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100" b="1" i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Кушилкова Ирина Евгеньевна</a:t>
            </a:r>
            <a:br>
              <a:rPr lang="ru-RU" sz="2100" b="1" i="1" dirty="0">
                <a:solidFill>
                  <a:srgbClr val="FF5050"/>
                </a:solidFill>
                <a:latin typeface="+mj-lt"/>
                <a:ea typeface="+mj-ea"/>
                <a:cs typeface="+mj-cs"/>
              </a:rPr>
            </a:br>
            <a:r>
              <a:rPr lang="ru-RU" i="1" dirty="0">
                <a:solidFill>
                  <a:srgbClr val="C00000"/>
                </a:solidFill>
                <a:ea typeface="+mj-ea"/>
                <a:cs typeface="+mj-cs"/>
              </a:rPr>
              <a:t>педагог дополнительного образования естественнонаучной направленности, руководитель экологического объединения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347416" y="1156648"/>
            <a:ext cx="6661503" cy="3986852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>
            <a:normAutofit fontScale="70000" lnSpcReduction="20000"/>
          </a:bodyPr>
          <a:lstStyle/>
          <a:p>
            <a:pPr marL="171450" indent="-171450" algn="ctr" defTabSz="685800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2100" dirty="0">
                <a:solidFill>
                  <a:srgbClr val="002060"/>
                </a:solidFill>
              </a:rPr>
              <a:t>При реализации дополнительной  общеобразовательной </a:t>
            </a:r>
            <a:r>
              <a:rPr lang="ru-RU" sz="2100" dirty="0" err="1">
                <a:solidFill>
                  <a:srgbClr val="002060"/>
                </a:solidFill>
              </a:rPr>
              <a:t>общеразвивающей</a:t>
            </a:r>
            <a:r>
              <a:rPr lang="ru-RU" sz="2100" dirty="0">
                <a:solidFill>
                  <a:srgbClr val="002060"/>
                </a:solidFill>
              </a:rPr>
              <a:t> программы «Исследователи природы» активно применяет </a:t>
            </a:r>
            <a:r>
              <a:rPr lang="ru-RU" sz="2100" dirty="0" err="1">
                <a:solidFill>
                  <a:srgbClr val="002060"/>
                </a:solidFill>
              </a:rPr>
              <a:t>онлайн</a:t>
            </a:r>
            <a:r>
              <a:rPr lang="ru-RU" sz="2100" dirty="0">
                <a:solidFill>
                  <a:srgbClr val="002060"/>
                </a:solidFill>
              </a:rPr>
              <a:t> – ресурсы для организации электронного обучения. В своей работе педагог  использует сервис по созданию </a:t>
            </a:r>
            <a:r>
              <a:rPr lang="ru-RU" sz="2100" dirty="0" err="1">
                <a:solidFill>
                  <a:srgbClr val="002060"/>
                </a:solidFill>
              </a:rPr>
              <a:t>онлайн-тестов</a:t>
            </a:r>
            <a:r>
              <a:rPr lang="ru-RU" sz="2100" dirty="0">
                <a:solidFill>
                  <a:srgbClr val="002060"/>
                </a:solidFill>
              </a:rPr>
              <a:t>, опросов и сбора обратной связи - </a:t>
            </a:r>
            <a:r>
              <a:rPr lang="ru-RU" sz="2100" dirty="0" err="1">
                <a:solidFill>
                  <a:srgbClr val="002060"/>
                </a:solidFill>
              </a:rPr>
              <a:t>Google</a:t>
            </a:r>
            <a:r>
              <a:rPr lang="ru-RU" sz="2100" dirty="0">
                <a:solidFill>
                  <a:srgbClr val="002060"/>
                </a:solidFill>
              </a:rPr>
              <a:t> </a:t>
            </a:r>
            <a:r>
              <a:rPr lang="ru-RU" sz="2100" dirty="0" err="1">
                <a:solidFill>
                  <a:srgbClr val="002060"/>
                </a:solidFill>
              </a:rPr>
              <a:t>Forms</a:t>
            </a:r>
            <a:r>
              <a:rPr lang="ru-RU" sz="2100" dirty="0">
                <a:solidFill>
                  <a:srgbClr val="002060"/>
                </a:solidFill>
              </a:rPr>
              <a:t>. Данный сервис имеет лаконичный дизайн, простой и понятный интерфейс. Педагог  создаёт собственные формы: опросы и анкеты, домашние задания, учебные тесты, а так же настроила их проверку и учащиеся имеют возможность присылать результаты работы.</a:t>
            </a:r>
          </a:p>
          <a:p>
            <a:pPr marL="171450" indent="-171450" algn="ctr" defTabSz="685800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2100" dirty="0">
                <a:solidFill>
                  <a:srgbClr val="002060"/>
                </a:solidFill>
              </a:rPr>
              <a:t>Вместе с учащимися подключается к трансляции открытых уроков  в режиме </a:t>
            </a:r>
            <a:r>
              <a:rPr lang="ru-RU" sz="2100" dirty="0" err="1">
                <a:solidFill>
                  <a:srgbClr val="002060"/>
                </a:solidFill>
              </a:rPr>
              <a:t>он-лайн</a:t>
            </a:r>
            <a:r>
              <a:rPr lang="ru-RU" sz="2100" dirty="0">
                <a:solidFill>
                  <a:srgbClr val="002060"/>
                </a:solidFill>
              </a:rPr>
              <a:t> в открытом доступе на портале «</a:t>
            </a:r>
            <a:r>
              <a:rPr lang="ru-RU" sz="2100" dirty="0" err="1">
                <a:solidFill>
                  <a:srgbClr val="002060"/>
                </a:solidFill>
              </a:rPr>
              <a:t>ПроеКТОрия</a:t>
            </a:r>
            <a:r>
              <a:rPr lang="ru-RU" sz="2100" dirty="0">
                <a:solidFill>
                  <a:srgbClr val="002060"/>
                </a:solidFill>
              </a:rPr>
              <a:t>» </a:t>
            </a:r>
            <a:r>
              <a:rPr lang="ru-RU" sz="2100" u="sng" dirty="0">
                <a:solidFill>
                  <a:srgbClr val="002060"/>
                </a:solidFill>
                <a:hlinkClick r:id="rId5"/>
              </a:rPr>
              <a:t>https://proektoria.online/lessons</a:t>
            </a:r>
            <a:r>
              <a:rPr lang="ru-RU" sz="2100" dirty="0">
                <a:solidFill>
                  <a:srgbClr val="002060"/>
                </a:solidFill>
              </a:rPr>
              <a:t>, спикерами которого являются известные учёные, исследователи.</a:t>
            </a:r>
          </a:p>
          <a:p>
            <a:pPr marL="171450" indent="-171450" algn="ctr" defTabSz="685800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r>
              <a:rPr lang="ru-RU" sz="2100" dirty="0">
                <a:solidFill>
                  <a:srgbClr val="002060"/>
                </a:solidFill>
              </a:rPr>
              <a:t>Также обучение ведётся через популярные </a:t>
            </a:r>
            <a:r>
              <a:rPr lang="ru-RU" sz="2100" dirty="0" err="1">
                <a:solidFill>
                  <a:srgbClr val="002060"/>
                </a:solidFill>
              </a:rPr>
              <a:t>мессенджеры</a:t>
            </a:r>
            <a:r>
              <a:rPr lang="ru-RU" sz="2100" dirty="0">
                <a:solidFill>
                  <a:srgbClr val="002060"/>
                </a:solidFill>
              </a:rPr>
              <a:t> - </a:t>
            </a:r>
            <a:r>
              <a:rPr lang="ru-RU" sz="2100" dirty="0" err="1">
                <a:solidFill>
                  <a:srgbClr val="002060"/>
                </a:solidFill>
              </a:rPr>
              <a:t>WhatsApp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err="1">
                <a:solidFill>
                  <a:srgbClr val="002060"/>
                </a:solidFill>
              </a:rPr>
              <a:t>Viber</a:t>
            </a:r>
            <a:r>
              <a:rPr lang="ru-RU" sz="2100" dirty="0">
                <a:solidFill>
                  <a:srgbClr val="002060"/>
                </a:solidFill>
              </a:rPr>
              <a:t>.</a:t>
            </a:r>
          </a:p>
          <a:p>
            <a:pPr marL="171450" indent="-171450" defTabSz="685800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endParaRPr lang="ru-RU" sz="2100" b="1" dirty="0">
              <a:solidFill>
                <a:srgbClr val="FF5050"/>
              </a:solidFill>
              <a:latin typeface="Georgia" panose="02040502050405020303" pitchFamily="18" charset="0"/>
            </a:endParaRPr>
          </a:p>
          <a:p>
            <a:pPr marL="171450" indent="-171450" algn="just" defTabSz="68580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100" dirty="0">
                <a:latin typeface="Georgia" panose="02040502050405020303" pitchFamily="18" charset="0"/>
              </a:rPr>
              <a:t> 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/>
            </a:pPr>
            <a:endParaRPr lang="ru-RU" sz="2100" dirty="0"/>
          </a:p>
        </p:txBody>
      </p:sp>
    </p:spTree>
    <p:extLst>
      <p:ext uri="{BB962C8B-B14F-4D97-AF65-F5344CB8AC3E}">
        <p14:creationId xmlns:p14="http://schemas.microsoft.com/office/powerpoint/2010/main" val="24031955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DA798D-A222-4147-904F-1C5D86E33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90337"/>
            <a:ext cx="8500310" cy="436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7723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059907"/>
            <a:ext cx="9224565" cy="1361909"/>
          </a:xfrm>
          <a:prstGeom prst="rect">
            <a:avLst/>
          </a:prstGeom>
          <a:noFill/>
        </p:spPr>
        <p:txBody>
          <a:bodyPr wrap="square" lIns="68576" tIns="34289" rIns="68576" bIns="34289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РЕСПУБЛИКАНСКОЕ ОНЛАЙН СОВЕЩАНИЕ ДИРЕКТОРОВ </a:t>
            </a:r>
          </a:p>
          <a:p>
            <a:pPr algn="ctr"/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УЧРЕЖДЕНИЙ ДОПОЛНИТЕЛЬНОГО ОБРАЗОВАНИЯ ДЕТЕЙ РЕСПУБЛИКИ ТАТАРСТАН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50" y="214216"/>
            <a:ext cx="594066" cy="59406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8" y="338126"/>
            <a:ext cx="2712914" cy="415496"/>
          </a:xfrm>
          <a:prstGeom prst="rect">
            <a:avLst/>
          </a:prstGeom>
          <a:noFill/>
        </p:spPr>
        <p:txBody>
          <a:bodyPr wrap="none" lIns="68576" tIns="34289" rIns="68576" bIns="34289" rtlCol="0">
            <a:spAutoFit/>
          </a:bodyPr>
          <a:lstStyle/>
          <a:p>
            <a:r>
              <a:rPr lang="ru-RU" sz="1125" dirty="0"/>
              <a:t>МИНИСТЕРСТВО ОБРАЗОВАНИЯ И НАУКИ </a:t>
            </a:r>
          </a:p>
          <a:p>
            <a:r>
              <a:rPr lang="ru-RU" sz="1125" dirty="0"/>
              <a:t>РЕСПУБЛИКИ ТАТАРСТАН</a:t>
            </a:r>
          </a:p>
        </p:txBody>
      </p:sp>
      <p:sp>
        <p:nvSpPr>
          <p:cNvPr id="1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75856" y="2421816"/>
            <a:ext cx="5768181" cy="2116853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Идрисов </a:t>
            </a:r>
            <a:r>
              <a:rPr lang="ru-RU" sz="25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Ранис</a:t>
            </a:r>
            <a:r>
              <a:rPr lang="ru-RU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Анварович</a:t>
            </a:r>
            <a:r>
              <a:rPr lang="ru-RU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– директор Государственного бюджетного учреждения дополнительного образования «Республиканский центр внешкольной работы».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500" dirty="0">
                <a:solidFill>
                  <a:srgbClr val="0070C0"/>
                </a:solidFill>
                <a:latin typeface="+mj-lt"/>
              </a:rPr>
              <a:t>Фесенко Ирина Владимировна </a:t>
            </a:r>
            <a:r>
              <a:rPr lang="ru-RU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– директор 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Муниципального бюджетного учреждения дополнительного образования «Центр творчества </a:t>
            </a:r>
            <a:r>
              <a:rPr lang="ru-RU" sz="2500" dirty="0" err="1">
                <a:solidFill>
                  <a:srgbClr val="0070C0"/>
                </a:solidFill>
                <a:latin typeface="+mj-lt"/>
              </a:rPr>
              <a:t>Зеленодольского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 муниципального района Республики Татарстан"</a:t>
            </a:r>
          </a:p>
          <a:p>
            <a:pPr marL="342900" indent="-342900" algn="just" fontAlgn="base">
              <a:buFont typeface="Wingdings" pitchFamily="2" charset="2"/>
              <a:buChar char="q"/>
            </a:pPr>
            <a:r>
              <a:rPr lang="ru-RU" sz="2500" dirty="0">
                <a:solidFill>
                  <a:srgbClr val="0070C0"/>
                </a:solidFill>
                <a:latin typeface="+mj-lt"/>
              </a:rPr>
              <a:t>Закиров </a:t>
            </a:r>
            <a:r>
              <a:rPr lang="ru-RU" sz="2500" dirty="0" err="1">
                <a:solidFill>
                  <a:srgbClr val="0070C0"/>
                </a:solidFill>
                <a:latin typeface="+mj-lt"/>
              </a:rPr>
              <a:t>Рамиль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 </a:t>
            </a:r>
            <a:r>
              <a:rPr lang="ru-RU" sz="2500" dirty="0" err="1">
                <a:solidFill>
                  <a:srgbClr val="0070C0"/>
                </a:solidFill>
                <a:latin typeface="+mj-lt"/>
              </a:rPr>
              <a:t>Замирович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 </a:t>
            </a:r>
            <a:r>
              <a:rPr lang="ru-RU" sz="25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–</a:t>
            </a:r>
            <a:r>
              <a:rPr lang="ru-RU" sz="25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директор 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Муниципального бюджетного образовательного учреждения дополнительного образования «Детский технопарк «</a:t>
            </a:r>
            <a:r>
              <a:rPr lang="ru-RU" sz="2500" dirty="0" err="1">
                <a:solidFill>
                  <a:srgbClr val="0070C0"/>
                </a:solidFill>
                <a:latin typeface="+mj-lt"/>
              </a:rPr>
              <a:t>Кванториум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» – Дом пионеров» г. Альметьевска Республики Татарстан</a:t>
            </a:r>
          </a:p>
          <a:p>
            <a:pPr marL="342900" indent="-342900" algn="just" fontAlgn="base">
              <a:buFont typeface="Wingdings" pitchFamily="2" charset="2"/>
              <a:buChar char="q"/>
            </a:pPr>
            <a:r>
              <a:rPr lang="ru-RU" sz="2500" dirty="0">
                <a:solidFill>
                  <a:srgbClr val="0070C0"/>
                </a:solidFill>
                <a:latin typeface="+mj-lt"/>
              </a:rPr>
              <a:t>Семенова Татьяна Михайловна – директор Муниципального бюджетного учреждения дополнительного образования "Дом детского творчества" муниципального образования "</a:t>
            </a:r>
            <a:r>
              <a:rPr lang="ru-RU" sz="2500" dirty="0" err="1">
                <a:solidFill>
                  <a:srgbClr val="0070C0"/>
                </a:solidFill>
                <a:latin typeface="+mj-lt"/>
              </a:rPr>
              <a:t>Лениногорский</a:t>
            </a:r>
            <a:r>
              <a:rPr lang="ru-RU" sz="2500" dirty="0">
                <a:solidFill>
                  <a:srgbClr val="0070C0"/>
                </a:solidFill>
                <a:latin typeface="+mj-lt"/>
              </a:rPr>
              <a:t> муниципальный район" Республики Татарстан</a:t>
            </a:r>
          </a:p>
          <a:p>
            <a:pPr algn="just" fontAlgn="base"/>
            <a:endParaRPr lang="ru-RU" dirty="0">
              <a:solidFill>
                <a:srgbClr val="0070C0"/>
              </a:solidFill>
            </a:endParaRPr>
          </a:p>
          <a:p>
            <a:pPr algn="just" fontAlgn="base"/>
            <a:endParaRPr lang="ru-RU" sz="1700" dirty="0">
              <a:solidFill>
                <a:srgbClr val="0070C0"/>
              </a:solidFill>
              <a:latin typeface="+mj-lt"/>
            </a:endParaRPr>
          </a:p>
          <a:p>
            <a:endParaRPr lang="ru-RU" dirty="0"/>
          </a:p>
        </p:txBody>
      </p:sp>
      <p:pic>
        <p:nvPicPr>
          <p:cNvPr id="3074" name="Picture 2" descr="http://qrcoder.ru/code/?http%3A%2F%2Frcvrrt.ru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134075"/>
            <a:ext cx="1368152" cy="1368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1972" y="281604"/>
            <a:ext cx="279057" cy="50546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581027" y="359345"/>
            <a:ext cx="4572000" cy="415496"/>
          </a:xfrm>
          <a:prstGeom prst="rect">
            <a:avLst/>
          </a:prstGeom>
        </p:spPr>
        <p:txBody>
          <a:bodyPr lIns="68576" tIns="34289" rIns="68576" bIns="34289">
            <a:spAutoFit/>
          </a:bodyPr>
          <a:lstStyle/>
          <a:p>
            <a:r>
              <a:rPr lang="ru-RU" sz="1125" dirty="0"/>
              <a:t>ГОСУДАРСТВЕННОЕ БЮДЖЕТНОЕ УЧРЕЖДЕНИЕ ДОПОЛНИТЕЛЬНОГО ОБРАЗОВАНИЯ «РЕСПУБЛИКАНСКИЙ ЦЕНТР ВНЕШКОЛЬНОЙ РАБОТЫ»</a:t>
            </a:r>
          </a:p>
        </p:txBody>
      </p:sp>
    </p:spTree>
    <p:extLst>
      <p:ext uri="{BB962C8B-B14F-4D97-AF65-F5344CB8AC3E}">
        <p14:creationId xmlns:p14="http://schemas.microsoft.com/office/powerpoint/2010/main" val="4209651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17DBC575-98FB-440F-B407-4C75CEBE3547}"/>
              </a:ext>
            </a:extLst>
          </p:cNvPr>
          <p:cNvSpPr/>
          <p:nvPr/>
        </p:nvSpPr>
        <p:spPr bwMode="auto">
          <a:xfrm>
            <a:off x="1540340" y="3169377"/>
            <a:ext cx="7598276" cy="138499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lvl="1" algn="just">
              <a:defRPr/>
            </a:pPr>
            <a:r>
              <a:rPr lang="ru-RU" sz="1200" dirty="0">
                <a:cs typeface="Arial" charset="0"/>
              </a:rPr>
              <a:t>При разработке и реализации дополнительных общеобразовательных программ используются различные образовательные технологии, в том числе дистанционные образовательные технологии, электронное обучение с учетом требований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программ, утвержденного приказом Министерства образования и науки Российской Федерации от 23 августа 2017 г. </a:t>
            </a:r>
            <a:r>
              <a:rPr lang="ru-RU" sz="1200" dirty="0" err="1">
                <a:cs typeface="Arial" charset="0"/>
              </a:rPr>
              <a:t>N</a:t>
            </a:r>
            <a:r>
              <a:rPr lang="ru-RU" sz="1200" dirty="0">
                <a:cs typeface="Arial" charset="0"/>
              </a:rPr>
              <a:t> 816 (зарегистрирован Министерством юстиции Российской Федерации от 18 сентября 2017 г., регистрационный </a:t>
            </a:r>
            <a:r>
              <a:rPr lang="ru-RU" sz="1200" dirty="0" err="1">
                <a:cs typeface="Arial" charset="0"/>
              </a:rPr>
              <a:t>N</a:t>
            </a:r>
            <a:r>
              <a:rPr lang="ru-RU" sz="1200" dirty="0">
                <a:cs typeface="Arial" charset="0"/>
              </a:rPr>
              <a:t> 48226) </a:t>
            </a:r>
            <a:endParaRPr lang="ru-RU" sz="1200" dirty="0">
              <a:cs typeface="Times New Roman" pitchFamily="18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F91A1EF1-3A0C-499D-9595-BF53F6732D83}"/>
              </a:ext>
            </a:extLst>
          </p:cNvPr>
          <p:cNvGrpSpPr/>
          <p:nvPr/>
        </p:nvGrpSpPr>
        <p:grpSpPr>
          <a:xfrm>
            <a:off x="549502" y="955079"/>
            <a:ext cx="8215262" cy="1074437"/>
            <a:chOff x="641504" y="1895977"/>
            <a:chExt cx="10852001" cy="1432582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B349A848-CDBC-48BF-B95D-C324083A9223}"/>
                </a:ext>
              </a:extLst>
            </p:cNvPr>
            <p:cNvGrpSpPr/>
            <p:nvPr/>
          </p:nvGrpSpPr>
          <p:grpSpPr>
            <a:xfrm>
              <a:off x="641504" y="1895977"/>
              <a:ext cx="10852001" cy="1432582"/>
              <a:chOff x="880144" y="1205975"/>
              <a:chExt cx="15216281" cy="2008715"/>
            </a:xfrm>
          </p:grpSpPr>
          <p:sp>
            <p:nvSpPr>
              <p:cNvPr id="3" name="矩形: 圆角 2">
                <a:extLst>
                  <a:ext uri="{FF2B5EF4-FFF2-40B4-BE49-F238E27FC236}">
                    <a16:creationId xmlns:a16="http://schemas.microsoft.com/office/drawing/2014/main" id="{78A3EECF-ECC7-48E1-93C4-592A860794F3}"/>
                  </a:ext>
                </a:extLst>
              </p:cNvPr>
              <p:cNvSpPr/>
              <p:nvPr/>
            </p:nvSpPr>
            <p:spPr>
              <a:xfrm>
                <a:off x="908212" y="1677758"/>
                <a:ext cx="15188213" cy="1536932"/>
              </a:xfrm>
              <a:prstGeom prst="roundRect">
                <a:avLst>
                  <a:gd name="adj" fmla="val 13138"/>
                </a:avLst>
              </a:prstGeom>
              <a:gradFill flip="none" rotWithShape="1">
                <a:gsLst>
                  <a:gs pos="529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2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2" name="椭圆 1">
                <a:extLst>
                  <a:ext uri="{FF2B5EF4-FFF2-40B4-BE49-F238E27FC236}">
                    <a16:creationId xmlns:a16="http://schemas.microsoft.com/office/drawing/2014/main" id="{58582A08-7D66-4534-97EF-35B5B0AEAC76}"/>
                  </a:ext>
                </a:extLst>
              </p:cNvPr>
              <p:cNvSpPr/>
              <p:nvPr/>
            </p:nvSpPr>
            <p:spPr>
              <a:xfrm>
                <a:off x="880144" y="1205975"/>
                <a:ext cx="1314450" cy="13144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8100000" scaled="1"/>
                <a:tileRect/>
              </a:gradFill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  <a:effectLst>
                <a:outerShdw blurRad="1651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/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E6D7CB6D-4E4C-4826-9D11-A76A22C0C111}"/>
                </a:ext>
              </a:extLst>
            </p:cNvPr>
            <p:cNvSpPr txBox="1"/>
            <p:nvPr/>
          </p:nvSpPr>
          <p:spPr>
            <a:xfrm>
              <a:off x="1619870" y="2331371"/>
              <a:ext cx="9816356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/>
              <a:r>
                <a:rPr lang="ru-RU" sz="1200" b="1" dirty="0">
                  <a:latin typeface="+mj-lt"/>
                  <a:cs typeface="Times New Roman" panose="02020603050405020304" pitchFamily="18" charset="0"/>
                </a:rPr>
                <a:t>Приказ </a:t>
              </a:r>
              <a:r>
                <a:rPr lang="ru-RU" sz="1200" b="1" dirty="0" err="1">
                  <a:latin typeface="+mj-lt"/>
                  <a:cs typeface="Times New Roman" panose="02020603050405020304" pitchFamily="18" charset="0"/>
                </a:rPr>
                <a:t>Минобрнауки</a:t>
              </a:r>
              <a:r>
                <a:rPr lang="ru-RU" sz="1200" b="1" dirty="0">
                  <a:latin typeface="+mj-lt"/>
                  <a:cs typeface="Times New Roman" panose="02020603050405020304" pitchFamily="18" charset="0"/>
                </a:rPr>
                <a:t> России от 9 января 2014 г. </a:t>
              </a:r>
              <a:r>
                <a:rPr lang="en" sz="1200" b="1" dirty="0">
                  <a:latin typeface="+mj-lt"/>
                  <a:cs typeface="Times New Roman" panose="02020603050405020304" pitchFamily="18" charset="0"/>
                </a:rPr>
                <a:t>No 2 «</a:t>
              </a:r>
              <a:r>
                <a:rPr lang="ru-RU" sz="1200" b="1" dirty="0">
                  <a:latin typeface="+mj-lt"/>
                  <a:cs typeface="Times New Roman" panose="02020603050405020304" pitchFamily="18" charset="0"/>
                </a:rPr>
                <a:t>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технологий при реализации образовательных программ» 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48E14583-7CB1-48ED-8E7E-D9F2720A2911}"/>
                </a:ext>
              </a:extLst>
            </p:cNvPr>
            <p:cNvSpPr txBox="1"/>
            <p:nvPr/>
          </p:nvSpPr>
          <p:spPr>
            <a:xfrm>
              <a:off x="764155" y="2087700"/>
              <a:ext cx="73643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100" dirty="0">
                  <a:solidFill>
                    <a:schemeClr val="bg1"/>
                  </a:solidFill>
                </a:rPr>
                <a:t>01</a:t>
              </a:r>
              <a:endParaRPr lang="zh-CN" altLang="en-US" sz="2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BAB54988-8E33-4BD9-92B1-D0AF77EB5F69}"/>
              </a:ext>
            </a:extLst>
          </p:cNvPr>
          <p:cNvGrpSpPr/>
          <p:nvPr/>
        </p:nvGrpSpPr>
        <p:grpSpPr>
          <a:xfrm>
            <a:off x="584745" y="1793058"/>
            <a:ext cx="8215262" cy="1263865"/>
            <a:chOff x="4304230" y="2368470"/>
            <a:chExt cx="10953678" cy="1685153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2F867E95-4FF8-4F88-8A11-86BBB207F845}"/>
                </a:ext>
              </a:extLst>
            </p:cNvPr>
            <p:cNvGrpSpPr/>
            <p:nvPr/>
          </p:nvGrpSpPr>
          <p:grpSpPr>
            <a:xfrm>
              <a:off x="4304230" y="2368470"/>
              <a:ext cx="10953678" cy="1685153"/>
              <a:chOff x="2317941" y="1868488"/>
              <a:chExt cx="15358850" cy="2362861"/>
            </a:xfrm>
          </p:grpSpPr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483725C2-2A7A-4359-B39A-01FFFF1FCB59}"/>
                  </a:ext>
                </a:extLst>
              </p:cNvPr>
              <p:cNvSpPr/>
              <p:nvPr/>
            </p:nvSpPr>
            <p:spPr>
              <a:xfrm>
                <a:off x="2317941" y="2694417"/>
                <a:ext cx="15358850" cy="1536932"/>
              </a:xfrm>
              <a:prstGeom prst="roundRect">
                <a:avLst>
                  <a:gd name="adj" fmla="val 13138"/>
                </a:avLst>
              </a:prstGeom>
              <a:gradFill flip="none" rotWithShape="1">
                <a:gsLst>
                  <a:gs pos="529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2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D689231E-5844-4C0C-8662-3D72E939898C}"/>
                  </a:ext>
                </a:extLst>
              </p:cNvPr>
              <p:cNvSpPr/>
              <p:nvPr/>
            </p:nvSpPr>
            <p:spPr>
              <a:xfrm>
                <a:off x="2324100" y="1868488"/>
                <a:ext cx="1314450" cy="13144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8100000" scaled="1"/>
                <a:tileRect/>
              </a:gradFill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  <a:effectLst>
                <a:outerShdw blurRad="1651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/>
              </a:p>
            </p:txBody>
          </p:sp>
        </p:grp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D6D21A60-DBB2-4F27-856A-C4A4F94C085A}"/>
                </a:ext>
              </a:extLst>
            </p:cNvPr>
            <p:cNvSpPr txBox="1"/>
            <p:nvPr/>
          </p:nvSpPr>
          <p:spPr>
            <a:xfrm>
              <a:off x="5368475" y="3104949"/>
              <a:ext cx="9834938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marL="0" lvl="1" algn="just">
                <a:defRPr/>
              </a:pPr>
              <a:r>
                <a:rPr lang="ru-RU" sz="1200" b="1" dirty="0">
                  <a:cs typeface="Times New Roman" pitchFamily="18" charset="0"/>
                </a:rPr>
                <a:t>Приказ Министерства просвещения РФ от 09.11.2018 г. № 196 </a:t>
              </a:r>
              <a:r>
                <a:rPr lang="ru-RU" sz="1200" b="1" dirty="0">
                  <a:cs typeface="Arial" charset="0"/>
                </a:rPr>
                <a:t>«Об утверждении Порядка организации и осуществления образовательной деятельности по дополнительным общеобразовательным программам»</a:t>
              </a:r>
              <a:endParaRPr lang="ru-RU" sz="1200" dirty="0"/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6A069EB-D146-4B07-BE61-B145A4A9B9B8}"/>
                </a:ext>
              </a:extLst>
            </p:cNvPr>
            <p:cNvSpPr txBox="1"/>
            <p:nvPr/>
          </p:nvSpPr>
          <p:spPr>
            <a:xfrm>
              <a:off x="4409125" y="2601119"/>
              <a:ext cx="73643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100" dirty="0">
                  <a:solidFill>
                    <a:schemeClr val="bg1"/>
                  </a:solidFill>
                </a:rPr>
                <a:t>02</a:t>
              </a:r>
              <a:endParaRPr lang="zh-CN" altLang="en-US" sz="2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4425BAC9-0909-4C4C-8565-F541020AD8DB}"/>
              </a:ext>
            </a:extLst>
          </p:cNvPr>
          <p:cNvGrpSpPr/>
          <p:nvPr/>
        </p:nvGrpSpPr>
        <p:grpSpPr>
          <a:xfrm>
            <a:off x="1540340" y="162634"/>
            <a:ext cx="6063319" cy="896948"/>
            <a:chOff x="4508366" y="172938"/>
            <a:chExt cx="3074262" cy="1047780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2A9C08DA-C519-4973-9224-0310C9177C79}"/>
                </a:ext>
              </a:extLst>
            </p:cNvPr>
            <p:cNvSpPr txBox="1"/>
            <p:nvPr/>
          </p:nvSpPr>
          <p:spPr>
            <a:xfrm>
              <a:off x="4508366" y="359820"/>
              <a:ext cx="3074262" cy="70805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/>
              <a:r>
                <a:rPr lang="ru-RU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регламентирующие применение электронного обучения и дистанционных образовательных технологий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DFC69B02-88E7-469B-AAF1-AE0074346E3D}"/>
                </a:ext>
              </a:extLst>
            </p:cNvPr>
            <p:cNvSpPr txBox="1"/>
            <p:nvPr/>
          </p:nvSpPr>
          <p:spPr>
            <a:xfrm>
              <a:off x="5067893" y="172938"/>
              <a:ext cx="1976360" cy="27535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/>
              <a:r>
                <a:rPr lang="ru-RU" altLang="zh-CN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НОРМАТИВНО ПРАВОВЫЕ АКТЫ</a:t>
              </a:r>
              <a:endParaRPr lang="zh-CN" altLang="en-US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70297A87-9BE3-41B7-8BCC-9FE91ADD2318}"/>
                </a:ext>
              </a:extLst>
            </p:cNvPr>
            <p:cNvGrpSpPr/>
            <p:nvPr/>
          </p:nvGrpSpPr>
          <p:grpSpPr>
            <a:xfrm>
              <a:off x="5720907" y="1138238"/>
              <a:ext cx="649181" cy="82480"/>
              <a:chOff x="441365" y="2927420"/>
              <a:chExt cx="469721" cy="59679"/>
            </a:xfrm>
          </p:grpSpPr>
          <p:sp>
            <p:nvSpPr>
              <p:cNvPr id="31" name="平行四边形 30">
                <a:extLst>
                  <a:ext uri="{FF2B5EF4-FFF2-40B4-BE49-F238E27FC236}">
                    <a16:creationId xmlns:a16="http://schemas.microsoft.com/office/drawing/2014/main" id="{107F9880-3899-473F-960B-8865B6A13711}"/>
                  </a:ext>
                </a:extLst>
              </p:cNvPr>
              <p:cNvSpPr/>
              <p:nvPr/>
            </p:nvSpPr>
            <p:spPr>
              <a:xfrm>
                <a:off x="441365" y="2927420"/>
                <a:ext cx="161568" cy="59679"/>
              </a:xfrm>
              <a:prstGeom prst="parallelogram">
                <a:avLst>
                  <a:gd name="adj" fmla="val 66291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32" name="平行四边形 31">
                <a:extLst>
                  <a:ext uri="{FF2B5EF4-FFF2-40B4-BE49-F238E27FC236}">
                    <a16:creationId xmlns:a16="http://schemas.microsoft.com/office/drawing/2014/main" id="{4A3628C2-9383-4DCD-B075-228D4F91824E}"/>
                  </a:ext>
                </a:extLst>
              </p:cNvPr>
              <p:cNvSpPr/>
              <p:nvPr/>
            </p:nvSpPr>
            <p:spPr>
              <a:xfrm>
                <a:off x="595441" y="2927420"/>
                <a:ext cx="161568" cy="59679"/>
              </a:xfrm>
              <a:prstGeom prst="parallelogram">
                <a:avLst>
                  <a:gd name="adj" fmla="val 6629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33" name="平行四边形 32">
                <a:extLst>
                  <a:ext uri="{FF2B5EF4-FFF2-40B4-BE49-F238E27FC236}">
                    <a16:creationId xmlns:a16="http://schemas.microsoft.com/office/drawing/2014/main" id="{4EABA4A5-9C42-4E23-9B8C-F7598CAE8DBA}"/>
                  </a:ext>
                </a:extLst>
              </p:cNvPr>
              <p:cNvSpPr/>
              <p:nvPr/>
            </p:nvSpPr>
            <p:spPr>
              <a:xfrm>
                <a:off x="749518" y="2927420"/>
                <a:ext cx="161568" cy="59679"/>
              </a:xfrm>
              <a:prstGeom prst="parallelogram">
                <a:avLst>
                  <a:gd name="adj" fmla="val 66291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</p:grpSp>
      <p:sp>
        <p:nvSpPr>
          <p:cNvPr id="35" name="矩形 2">
            <a:extLst>
              <a:ext uri="{FF2B5EF4-FFF2-40B4-BE49-F238E27FC236}">
                <a16:creationId xmlns:a16="http://schemas.microsoft.com/office/drawing/2014/main" id="{C8DF69E8-0F4B-624E-9874-DE2545A60096}"/>
              </a:ext>
            </a:extLst>
          </p:cNvPr>
          <p:cNvSpPr/>
          <p:nvPr/>
        </p:nvSpPr>
        <p:spPr>
          <a:xfrm>
            <a:off x="118852" y="3184771"/>
            <a:ext cx="1373821" cy="1262955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68300" dist="292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chemeClr val="lt1"/>
              </a:solidFill>
            </a:endParaRPr>
          </a:p>
        </p:txBody>
      </p:sp>
      <p:sp>
        <p:nvSpPr>
          <p:cNvPr id="36" name="矩形 1">
            <a:extLst>
              <a:ext uri="{FF2B5EF4-FFF2-40B4-BE49-F238E27FC236}">
                <a16:creationId xmlns:a16="http://schemas.microsoft.com/office/drawing/2014/main" id="{FDB3B0B5-6DBC-C644-B270-E6D6CADFB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851" y="3323811"/>
            <a:ext cx="1373821" cy="984873"/>
          </a:xfrm>
          <a:prstGeom prst="rect">
            <a:avLst/>
          </a:prstGeom>
          <a:noFill/>
          <a:ln>
            <a:noFill/>
          </a:ln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08" tIns="60954" rIns="121908" bIns="60954">
            <a:spAutoFit/>
          </a:bodyPr>
          <a:lstStyle/>
          <a:p>
            <a:pPr marL="0" lvl="1" algn="ctr">
              <a:defRPr/>
            </a:pPr>
            <a:r>
              <a:rPr lang="ru-RU" sz="1400" b="1" dirty="0">
                <a:solidFill>
                  <a:schemeClr val="bg1"/>
                </a:solidFill>
                <a:cs typeface="Arial" charset="0"/>
              </a:rPr>
              <a:t>п.10 Приказа </a:t>
            </a:r>
          </a:p>
          <a:p>
            <a:pPr marL="0" lvl="1" algn="ctr">
              <a:defRPr/>
            </a:pPr>
            <a:r>
              <a:rPr lang="ru-RU" sz="1400" b="1" dirty="0">
                <a:solidFill>
                  <a:schemeClr val="bg1"/>
                </a:solidFill>
                <a:cs typeface="Arial" charset="0"/>
              </a:rPr>
              <a:t>О формах реализации ДОП </a:t>
            </a:r>
            <a:endParaRPr lang="ru-RU" sz="1400" b="1" dirty="0">
              <a:solidFill>
                <a:schemeClr val="bg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01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5" grpId="0" animBg="1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F91A1EF1-3A0C-499D-9595-BF53F6732D83}"/>
              </a:ext>
            </a:extLst>
          </p:cNvPr>
          <p:cNvGrpSpPr/>
          <p:nvPr/>
        </p:nvGrpSpPr>
        <p:grpSpPr>
          <a:xfrm>
            <a:off x="549502" y="955079"/>
            <a:ext cx="8215262" cy="1280653"/>
            <a:chOff x="641504" y="1895977"/>
            <a:chExt cx="10852001" cy="1707535"/>
          </a:xfrm>
        </p:grpSpPr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B349A848-CDBC-48BF-B95D-C324083A9223}"/>
                </a:ext>
              </a:extLst>
            </p:cNvPr>
            <p:cNvGrpSpPr/>
            <p:nvPr/>
          </p:nvGrpSpPr>
          <p:grpSpPr>
            <a:xfrm>
              <a:off x="641504" y="1895977"/>
              <a:ext cx="10852001" cy="1707535"/>
              <a:chOff x="880144" y="1205975"/>
              <a:chExt cx="15216281" cy="2394244"/>
            </a:xfrm>
          </p:grpSpPr>
          <p:sp>
            <p:nvSpPr>
              <p:cNvPr id="3" name="矩形: 圆角 2">
                <a:extLst>
                  <a:ext uri="{FF2B5EF4-FFF2-40B4-BE49-F238E27FC236}">
                    <a16:creationId xmlns:a16="http://schemas.microsoft.com/office/drawing/2014/main" id="{78A3EECF-ECC7-48E1-93C4-592A860794F3}"/>
                  </a:ext>
                </a:extLst>
              </p:cNvPr>
              <p:cNvSpPr/>
              <p:nvPr/>
            </p:nvSpPr>
            <p:spPr>
              <a:xfrm>
                <a:off x="908212" y="1677758"/>
                <a:ext cx="15188213" cy="1922461"/>
              </a:xfrm>
              <a:prstGeom prst="roundRect">
                <a:avLst>
                  <a:gd name="adj" fmla="val 13138"/>
                </a:avLst>
              </a:prstGeom>
              <a:gradFill flip="none" rotWithShape="1">
                <a:gsLst>
                  <a:gs pos="529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2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2" name="椭圆 1">
                <a:extLst>
                  <a:ext uri="{FF2B5EF4-FFF2-40B4-BE49-F238E27FC236}">
                    <a16:creationId xmlns:a16="http://schemas.microsoft.com/office/drawing/2014/main" id="{58582A08-7D66-4534-97EF-35B5B0AEAC76}"/>
                  </a:ext>
                </a:extLst>
              </p:cNvPr>
              <p:cNvSpPr/>
              <p:nvPr/>
            </p:nvSpPr>
            <p:spPr>
              <a:xfrm>
                <a:off x="880144" y="1205975"/>
                <a:ext cx="1314450" cy="13144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8100000" scaled="1"/>
                <a:tileRect/>
              </a:gradFill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  <a:effectLst>
                <a:outerShdw blurRad="1651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/>
              </a:p>
            </p:txBody>
          </p:sp>
        </p:grp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E6D7CB6D-4E4C-4826-9D11-A76A22C0C111}"/>
                </a:ext>
              </a:extLst>
            </p:cNvPr>
            <p:cNvSpPr txBox="1"/>
            <p:nvPr/>
          </p:nvSpPr>
          <p:spPr>
            <a:xfrm>
              <a:off x="1619870" y="2331371"/>
              <a:ext cx="9816356" cy="127214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/>
              <a:r>
                <a:rPr lang="ru-RU" sz="1400" b="1" dirty="0">
                  <a:latin typeface="+mj-lt"/>
                </a:rPr>
                <a:t>Приказ Министерства образования и науки РФ от 23 августа 2017 г. </a:t>
              </a:r>
              <a:r>
                <a:rPr lang="en" sz="1400" b="1" dirty="0">
                  <a:latin typeface="+mj-lt"/>
                </a:rPr>
                <a:t>N 816 "</a:t>
              </a:r>
              <a:r>
                <a:rPr lang="ru-RU" sz="1400" b="1" dirty="0">
                  <a:latin typeface="+mj-lt"/>
                </a:rPr>
                <a:t>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программ"</a:t>
              </a: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48E14583-7CB1-48ED-8E7E-D9F2720A2911}"/>
                </a:ext>
              </a:extLst>
            </p:cNvPr>
            <p:cNvSpPr txBox="1"/>
            <p:nvPr/>
          </p:nvSpPr>
          <p:spPr>
            <a:xfrm>
              <a:off x="764155" y="2087700"/>
              <a:ext cx="73643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100" dirty="0">
                  <a:solidFill>
                    <a:schemeClr val="bg1"/>
                  </a:solidFill>
                </a:rPr>
                <a:t>0</a:t>
              </a:r>
              <a:r>
                <a:rPr lang="ru-RU" altLang="zh-CN" sz="2100" dirty="0">
                  <a:solidFill>
                    <a:schemeClr val="bg1"/>
                  </a:solidFill>
                </a:rPr>
                <a:t>3</a:t>
              </a:r>
              <a:endParaRPr lang="zh-CN" altLang="en-US" sz="2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BAB54988-8E33-4BD9-92B1-D0AF77EB5F69}"/>
              </a:ext>
            </a:extLst>
          </p:cNvPr>
          <p:cNvGrpSpPr/>
          <p:nvPr/>
        </p:nvGrpSpPr>
        <p:grpSpPr>
          <a:xfrm>
            <a:off x="549502" y="2482051"/>
            <a:ext cx="8215262" cy="1263865"/>
            <a:chOff x="4304230" y="2368470"/>
            <a:chExt cx="10953678" cy="1685153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2F867E95-4FF8-4F88-8A11-86BBB207F845}"/>
                </a:ext>
              </a:extLst>
            </p:cNvPr>
            <p:cNvGrpSpPr/>
            <p:nvPr/>
          </p:nvGrpSpPr>
          <p:grpSpPr>
            <a:xfrm>
              <a:off x="4304230" y="2368470"/>
              <a:ext cx="10953678" cy="1685153"/>
              <a:chOff x="2317941" y="1868488"/>
              <a:chExt cx="15358850" cy="2362861"/>
            </a:xfrm>
          </p:grpSpPr>
          <p:sp>
            <p:nvSpPr>
              <p:cNvPr id="9" name="矩形: 圆角 8">
                <a:extLst>
                  <a:ext uri="{FF2B5EF4-FFF2-40B4-BE49-F238E27FC236}">
                    <a16:creationId xmlns:a16="http://schemas.microsoft.com/office/drawing/2014/main" id="{483725C2-2A7A-4359-B39A-01FFFF1FCB59}"/>
                  </a:ext>
                </a:extLst>
              </p:cNvPr>
              <p:cNvSpPr/>
              <p:nvPr/>
            </p:nvSpPr>
            <p:spPr>
              <a:xfrm>
                <a:off x="2317941" y="2194700"/>
                <a:ext cx="15358850" cy="2036649"/>
              </a:xfrm>
              <a:prstGeom prst="roundRect">
                <a:avLst>
                  <a:gd name="adj" fmla="val 13138"/>
                </a:avLst>
              </a:prstGeom>
              <a:gradFill flip="none" rotWithShape="1">
                <a:gsLst>
                  <a:gs pos="52900">
                    <a:schemeClr val="bg1">
                      <a:lumMod val="9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100000">
                    <a:schemeClr val="bg2"/>
                  </a:gs>
                </a:gsLst>
                <a:lin ang="54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0" name="椭圆 9">
                <a:extLst>
                  <a:ext uri="{FF2B5EF4-FFF2-40B4-BE49-F238E27FC236}">
                    <a16:creationId xmlns:a16="http://schemas.microsoft.com/office/drawing/2014/main" id="{D689231E-5844-4C0C-8662-3D72E939898C}"/>
                  </a:ext>
                </a:extLst>
              </p:cNvPr>
              <p:cNvSpPr/>
              <p:nvPr/>
            </p:nvSpPr>
            <p:spPr>
              <a:xfrm>
                <a:off x="2324100" y="1868488"/>
                <a:ext cx="1314450" cy="1314450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/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lin ang="8100000" scaled="1"/>
                <a:tileRect/>
              </a:gradFill>
              <a:ln w="28575">
                <a:solidFill>
                  <a:schemeClr val="accent1">
                    <a:lumMod val="20000"/>
                    <a:lumOff val="80000"/>
                  </a:schemeClr>
                </a:solidFill>
              </a:ln>
              <a:effectLst>
                <a:outerShdw blurRad="1651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zh-CN" altLang="en-US" sz="1350"/>
              </a:p>
            </p:txBody>
          </p:sp>
        </p:grpSp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D6D21A60-DBB2-4F27-856A-C4A4F94C085A}"/>
                </a:ext>
              </a:extLst>
            </p:cNvPr>
            <p:cNvSpPr txBox="1"/>
            <p:nvPr/>
          </p:nvSpPr>
          <p:spPr>
            <a:xfrm>
              <a:off x="5422970" y="2691299"/>
              <a:ext cx="9834938" cy="127214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just" fontAlgn="base"/>
              <a:r>
                <a:rPr lang="ru-RU" sz="1400" b="1" dirty="0"/>
                <a:t>Приказ </a:t>
              </a:r>
              <a:r>
                <a:rPr lang="ru-RU" sz="1400" b="1" dirty="0" err="1"/>
                <a:t>Минобрнауки</a:t>
              </a:r>
              <a:r>
                <a:rPr lang="ru-RU" sz="1400" b="1" dirty="0"/>
                <a:t> России от 20.01.2014 </a:t>
              </a:r>
              <a:r>
                <a:rPr lang="en" sz="1400" b="1" dirty="0"/>
                <a:t>N 22 (</a:t>
              </a:r>
              <a:r>
                <a:rPr lang="ru-RU" sz="1400" b="1" dirty="0"/>
                <a:t>ред. от 10.12.2014) Об утверждении перечней профессий и специальностей среднего профессионального образования, реализация образовательных программ по которым не допускается с применением исключительно электронного обучения, дистанционных образовательных технологий</a:t>
              </a:r>
            </a:p>
          </p:txBody>
        </p:sp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id="{A6A069EB-D146-4B07-BE61-B145A4A9B9B8}"/>
                </a:ext>
              </a:extLst>
            </p:cNvPr>
            <p:cNvSpPr txBox="1"/>
            <p:nvPr/>
          </p:nvSpPr>
          <p:spPr>
            <a:xfrm>
              <a:off x="4409125" y="2601119"/>
              <a:ext cx="736436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/>
              <a:r>
                <a:rPr lang="en-US" altLang="zh-CN" sz="2100" dirty="0">
                  <a:solidFill>
                    <a:schemeClr val="bg1"/>
                  </a:solidFill>
                </a:rPr>
                <a:t>0</a:t>
              </a:r>
              <a:r>
                <a:rPr lang="ru-RU" altLang="zh-CN" sz="2100" dirty="0">
                  <a:solidFill>
                    <a:schemeClr val="bg1"/>
                  </a:solidFill>
                </a:rPr>
                <a:t>4</a:t>
              </a:r>
              <a:endParaRPr lang="zh-CN" altLang="en-US" sz="2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4425BAC9-0909-4C4C-8565-F541020AD8DB}"/>
              </a:ext>
            </a:extLst>
          </p:cNvPr>
          <p:cNvGrpSpPr/>
          <p:nvPr/>
        </p:nvGrpSpPr>
        <p:grpSpPr>
          <a:xfrm>
            <a:off x="1540340" y="162634"/>
            <a:ext cx="6063319" cy="896948"/>
            <a:chOff x="4508366" y="172938"/>
            <a:chExt cx="3074262" cy="1047780"/>
          </a:xfrm>
        </p:grpSpPr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2A9C08DA-C519-4973-9224-0310C9177C79}"/>
                </a:ext>
              </a:extLst>
            </p:cNvPr>
            <p:cNvSpPr txBox="1"/>
            <p:nvPr/>
          </p:nvSpPr>
          <p:spPr>
            <a:xfrm>
              <a:off x="4508366" y="359820"/>
              <a:ext cx="3074262" cy="70805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/>
              <a:r>
                <a:rPr lang="ru-RU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регламентирующие применение электронного обучения и дистанционных образовательных технологий</a:t>
              </a: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DFC69B02-88E7-469B-AAF1-AE0074346E3D}"/>
                </a:ext>
              </a:extLst>
            </p:cNvPr>
            <p:cNvSpPr txBox="1"/>
            <p:nvPr/>
          </p:nvSpPr>
          <p:spPr>
            <a:xfrm>
              <a:off x="5067893" y="172938"/>
              <a:ext cx="1976360" cy="275354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dist"/>
              <a:r>
                <a:rPr lang="ru-RU" altLang="zh-CN" sz="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Century Gothic" panose="020B0502020202020204" pitchFamily="34" charset="0"/>
                </a:rPr>
                <a:t>НОРМАТИВНО ПРАВОВЫЕ АКТЫ</a:t>
              </a:r>
              <a:endParaRPr lang="zh-CN" altLang="en-US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endParaRPr>
            </a:p>
          </p:txBody>
        </p: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70297A87-9BE3-41B7-8BCC-9FE91ADD2318}"/>
                </a:ext>
              </a:extLst>
            </p:cNvPr>
            <p:cNvGrpSpPr/>
            <p:nvPr/>
          </p:nvGrpSpPr>
          <p:grpSpPr>
            <a:xfrm>
              <a:off x="5720907" y="1138238"/>
              <a:ext cx="649181" cy="82480"/>
              <a:chOff x="441365" y="2927420"/>
              <a:chExt cx="469721" cy="59679"/>
            </a:xfrm>
          </p:grpSpPr>
          <p:sp>
            <p:nvSpPr>
              <p:cNvPr id="31" name="平行四边形 30">
                <a:extLst>
                  <a:ext uri="{FF2B5EF4-FFF2-40B4-BE49-F238E27FC236}">
                    <a16:creationId xmlns:a16="http://schemas.microsoft.com/office/drawing/2014/main" id="{107F9880-3899-473F-960B-8865B6A13711}"/>
                  </a:ext>
                </a:extLst>
              </p:cNvPr>
              <p:cNvSpPr/>
              <p:nvPr/>
            </p:nvSpPr>
            <p:spPr>
              <a:xfrm>
                <a:off x="441365" y="2927420"/>
                <a:ext cx="161568" cy="59679"/>
              </a:xfrm>
              <a:prstGeom prst="parallelogram">
                <a:avLst>
                  <a:gd name="adj" fmla="val 66291"/>
                </a:avLst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32" name="平行四边形 31">
                <a:extLst>
                  <a:ext uri="{FF2B5EF4-FFF2-40B4-BE49-F238E27FC236}">
                    <a16:creationId xmlns:a16="http://schemas.microsoft.com/office/drawing/2014/main" id="{4A3628C2-9383-4DCD-B075-228D4F91824E}"/>
                  </a:ext>
                </a:extLst>
              </p:cNvPr>
              <p:cNvSpPr/>
              <p:nvPr/>
            </p:nvSpPr>
            <p:spPr>
              <a:xfrm>
                <a:off x="595441" y="2927420"/>
                <a:ext cx="161568" cy="59679"/>
              </a:xfrm>
              <a:prstGeom prst="parallelogram">
                <a:avLst>
                  <a:gd name="adj" fmla="val 6629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33" name="平行四边形 32">
                <a:extLst>
                  <a:ext uri="{FF2B5EF4-FFF2-40B4-BE49-F238E27FC236}">
                    <a16:creationId xmlns:a16="http://schemas.microsoft.com/office/drawing/2014/main" id="{4EABA4A5-9C42-4E23-9B8C-F7598CAE8DBA}"/>
                  </a:ext>
                </a:extLst>
              </p:cNvPr>
              <p:cNvSpPr/>
              <p:nvPr/>
            </p:nvSpPr>
            <p:spPr>
              <a:xfrm>
                <a:off x="749518" y="2927420"/>
                <a:ext cx="161568" cy="59679"/>
              </a:xfrm>
              <a:prstGeom prst="parallelogram">
                <a:avLst>
                  <a:gd name="adj" fmla="val 66291"/>
                </a:avLst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2117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3548" y="94442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/>
                </a:solidFill>
              </a:rPr>
              <a:t>Письмо </a:t>
            </a:r>
            <a:r>
              <a:rPr lang="ru-RU" sz="2000" b="1" dirty="0" err="1">
                <a:solidFill>
                  <a:schemeClr val="accent2"/>
                </a:solidFill>
              </a:rPr>
              <a:t>Минпросвещения</a:t>
            </a:r>
            <a:r>
              <a:rPr lang="ru-RU" sz="2000" b="1" dirty="0">
                <a:solidFill>
                  <a:schemeClr val="accent2"/>
                </a:solidFill>
              </a:rPr>
              <a:t> России от 19.03.2020 №ГД-39/04  </a:t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«О направлении методических рекомендаций»</a:t>
            </a:r>
          </a:p>
        </p:txBody>
      </p:sp>
      <p:sp>
        <p:nvSpPr>
          <p:cNvPr id="4" name="AutoShape 2" descr="https://af12.mail.ru/cgi-bin/readmsg?id=15851357992057763440;0;1;1&amp;mode=attachment&amp;email=demina-elmira@mail.ru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f12.mail.ru/cgi-bin/readmsg?id=15851357992057763440;0;1;1&amp;mode=attachment&amp;email=demina-elmira@mail.ru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af12.mail.ru/cgi-bin/readmsg?id=15851357992057763440;0;1;1&amp;mode=attachment&amp;email=demina-elmira@mail.ru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C:\Users\User\Desktop\ГД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938" y="797612"/>
            <a:ext cx="2462838" cy="3661625"/>
          </a:xfrm>
          <a:prstGeom prst="rect">
            <a:avLst/>
          </a:prstGeom>
          <a:noFill/>
        </p:spPr>
      </p:pic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130504" y="735502"/>
            <a:ext cx="53206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Образовательная организация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4C03832B-5F4E-9A44-9836-FA5746ED54B2}"/>
              </a:ext>
            </a:extLst>
          </p:cNvPr>
          <p:cNvSpPr/>
          <p:nvPr/>
        </p:nvSpPr>
        <p:spPr>
          <a:xfrm>
            <a:off x="3003603" y="2393859"/>
            <a:ext cx="253803" cy="232008"/>
          </a:xfrm>
          <a:custGeom>
            <a:avLst/>
            <a:gdLst>
              <a:gd name="connsiteX0" fmla="*/ 304348 w 608697"/>
              <a:gd name="connsiteY0" fmla="*/ 180877 h 556426"/>
              <a:gd name="connsiteX1" fmla="*/ 366093 w 608697"/>
              <a:gd name="connsiteY1" fmla="*/ 242550 h 556426"/>
              <a:gd name="connsiteX2" fmla="*/ 327540 w 608697"/>
              <a:gd name="connsiteY2" fmla="*/ 299754 h 556426"/>
              <a:gd name="connsiteX3" fmla="*/ 327540 w 608697"/>
              <a:gd name="connsiteY3" fmla="*/ 556426 h 556426"/>
              <a:gd name="connsiteX4" fmla="*/ 281157 w 608697"/>
              <a:gd name="connsiteY4" fmla="*/ 556426 h 556426"/>
              <a:gd name="connsiteX5" fmla="*/ 281157 w 608697"/>
              <a:gd name="connsiteY5" fmla="*/ 299754 h 556426"/>
              <a:gd name="connsiteX6" fmla="*/ 242604 w 608697"/>
              <a:gd name="connsiteY6" fmla="*/ 242550 h 556426"/>
              <a:gd name="connsiteX7" fmla="*/ 304348 w 608697"/>
              <a:gd name="connsiteY7" fmla="*/ 180877 h 556426"/>
              <a:gd name="connsiteX8" fmla="*/ 369923 w 608697"/>
              <a:gd name="connsiteY8" fmla="*/ 79057 h 556426"/>
              <a:gd name="connsiteX9" fmla="*/ 393558 w 608697"/>
              <a:gd name="connsiteY9" fmla="*/ 80137 h 556426"/>
              <a:gd name="connsiteX10" fmla="*/ 495934 w 608697"/>
              <a:gd name="connsiteY10" fmla="*/ 240793 h 556426"/>
              <a:gd name="connsiteX11" fmla="*/ 393558 w 608697"/>
              <a:gd name="connsiteY11" fmla="*/ 401449 h 556426"/>
              <a:gd name="connsiteX12" fmla="*/ 380426 w 608697"/>
              <a:gd name="connsiteY12" fmla="*/ 404428 h 556426"/>
              <a:gd name="connsiteX13" fmla="*/ 352444 w 608697"/>
              <a:gd name="connsiteY13" fmla="*/ 386627 h 556426"/>
              <a:gd name="connsiteX14" fmla="*/ 367293 w 608697"/>
              <a:gd name="connsiteY14" fmla="*/ 345588 h 556426"/>
              <a:gd name="connsiteX15" fmla="*/ 434150 w 608697"/>
              <a:gd name="connsiteY15" fmla="*/ 240793 h 556426"/>
              <a:gd name="connsiteX16" fmla="*/ 367293 w 608697"/>
              <a:gd name="connsiteY16" fmla="*/ 135998 h 556426"/>
              <a:gd name="connsiteX17" fmla="*/ 352444 w 608697"/>
              <a:gd name="connsiteY17" fmla="*/ 94958 h 556426"/>
              <a:gd name="connsiteX18" fmla="*/ 369923 w 608697"/>
              <a:gd name="connsiteY18" fmla="*/ 79057 h 556426"/>
              <a:gd name="connsiteX19" fmla="*/ 239303 w 608697"/>
              <a:gd name="connsiteY19" fmla="*/ 78821 h 556426"/>
              <a:gd name="connsiteX20" fmla="*/ 256752 w 608697"/>
              <a:gd name="connsiteY20" fmla="*/ 94828 h 556426"/>
              <a:gd name="connsiteX21" fmla="*/ 241682 w 608697"/>
              <a:gd name="connsiteY21" fmla="*/ 135799 h 556426"/>
              <a:gd name="connsiteX22" fmla="*/ 174536 w 608697"/>
              <a:gd name="connsiteY22" fmla="*/ 240759 h 556426"/>
              <a:gd name="connsiteX23" fmla="*/ 241682 w 608697"/>
              <a:gd name="connsiteY23" fmla="*/ 345720 h 556426"/>
              <a:gd name="connsiteX24" fmla="*/ 256752 w 608697"/>
              <a:gd name="connsiteY24" fmla="*/ 386765 h 556426"/>
              <a:gd name="connsiteX25" fmla="*/ 228700 w 608697"/>
              <a:gd name="connsiteY25" fmla="*/ 404569 h 556426"/>
              <a:gd name="connsiteX26" fmla="*/ 215644 w 608697"/>
              <a:gd name="connsiteY26" fmla="*/ 401738 h 556426"/>
              <a:gd name="connsiteX27" fmla="*/ 112763 w 608697"/>
              <a:gd name="connsiteY27" fmla="*/ 240759 h 556426"/>
              <a:gd name="connsiteX28" fmla="*/ 215644 w 608697"/>
              <a:gd name="connsiteY28" fmla="*/ 79855 h 556426"/>
              <a:gd name="connsiteX29" fmla="*/ 239303 w 608697"/>
              <a:gd name="connsiteY29" fmla="*/ 78821 h 556426"/>
              <a:gd name="connsiteX30" fmla="*/ 433751 w 608697"/>
              <a:gd name="connsiteY30" fmla="*/ 2149 h 556426"/>
              <a:gd name="connsiteX31" fmla="*/ 457409 w 608697"/>
              <a:gd name="connsiteY31" fmla="*/ 3220 h 556426"/>
              <a:gd name="connsiteX32" fmla="*/ 566548 w 608697"/>
              <a:gd name="connsiteY32" fmla="*/ 98265 h 556426"/>
              <a:gd name="connsiteX33" fmla="*/ 608697 w 608697"/>
              <a:gd name="connsiteY33" fmla="*/ 240757 h 556426"/>
              <a:gd name="connsiteX34" fmla="*/ 566548 w 608697"/>
              <a:gd name="connsiteY34" fmla="*/ 383324 h 556426"/>
              <a:gd name="connsiteX35" fmla="*/ 457409 w 608697"/>
              <a:gd name="connsiteY35" fmla="*/ 478295 h 556426"/>
              <a:gd name="connsiteX36" fmla="*/ 444279 w 608697"/>
              <a:gd name="connsiteY36" fmla="*/ 481274 h 556426"/>
              <a:gd name="connsiteX37" fmla="*/ 416304 w 608697"/>
              <a:gd name="connsiteY37" fmla="*/ 463472 h 556426"/>
              <a:gd name="connsiteX38" fmla="*/ 431150 w 608697"/>
              <a:gd name="connsiteY38" fmla="*/ 422430 h 556426"/>
              <a:gd name="connsiteX39" fmla="*/ 546928 w 608697"/>
              <a:gd name="connsiteY39" fmla="*/ 240757 h 556426"/>
              <a:gd name="connsiteX40" fmla="*/ 431150 w 608697"/>
              <a:gd name="connsiteY40" fmla="*/ 59085 h 556426"/>
              <a:gd name="connsiteX41" fmla="*/ 416304 w 608697"/>
              <a:gd name="connsiteY41" fmla="*/ 18117 h 556426"/>
              <a:gd name="connsiteX42" fmla="*/ 433751 w 608697"/>
              <a:gd name="connsiteY42" fmla="*/ 2149 h 556426"/>
              <a:gd name="connsiteX43" fmla="*/ 175731 w 608697"/>
              <a:gd name="connsiteY43" fmla="*/ 1886 h 556426"/>
              <a:gd name="connsiteX44" fmla="*/ 193175 w 608697"/>
              <a:gd name="connsiteY44" fmla="*/ 17837 h 556426"/>
              <a:gd name="connsiteX45" fmla="*/ 178109 w 608697"/>
              <a:gd name="connsiteY45" fmla="*/ 58883 h 556426"/>
              <a:gd name="connsiteX46" fmla="*/ 61756 w 608697"/>
              <a:gd name="connsiteY46" fmla="*/ 240793 h 556426"/>
              <a:gd name="connsiteX47" fmla="*/ 178109 w 608697"/>
              <a:gd name="connsiteY47" fmla="*/ 422778 h 556426"/>
              <a:gd name="connsiteX48" fmla="*/ 193175 w 608697"/>
              <a:gd name="connsiteY48" fmla="*/ 463749 h 556426"/>
              <a:gd name="connsiteX49" fmla="*/ 165131 w 608697"/>
              <a:gd name="connsiteY49" fmla="*/ 481627 h 556426"/>
              <a:gd name="connsiteX50" fmla="*/ 152079 w 608697"/>
              <a:gd name="connsiteY50" fmla="*/ 478722 h 556426"/>
              <a:gd name="connsiteX51" fmla="*/ 42439 w 608697"/>
              <a:gd name="connsiteY51" fmla="*/ 383744 h 556426"/>
              <a:gd name="connsiteX52" fmla="*/ 0 w 608697"/>
              <a:gd name="connsiteY52" fmla="*/ 240793 h 556426"/>
              <a:gd name="connsiteX53" fmla="*/ 42439 w 608697"/>
              <a:gd name="connsiteY53" fmla="*/ 97917 h 556426"/>
              <a:gd name="connsiteX54" fmla="*/ 152079 w 608697"/>
              <a:gd name="connsiteY54" fmla="*/ 2864 h 556426"/>
              <a:gd name="connsiteX55" fmla="*/ 175731 w 608697"/>
              <a:gd name="connsiteY55" fmla="*/ 1886 h 55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608697" h="556426">
                <a:moveTo>
                  <a:pt x="304348" y="180877"/>
                </a:moveTo>
                <a:cubicBezTo>
                  <a:pt x="338502" y="180877"/>
                  <a:pt x="366093" y="208436"/>
                  <a:pt x="366093" y="242550"/>
                </a:cubicBezTo>
                <a:cubicBezTo>
                  <a:pt x="366093" y="268470"/>
                  <a:pt x="350135" y="290592"/>
                  <a:pt x="327540" y="299754"/>
                </a:cubicBezTo>
                <a:lnTo>
                  <a:pt x="327540" y="556426"/>
                </a:lnTo>
                <a:lnTo>
                  <a:pt x="281157" y="556426"/>
                </a:lnTo>
                <a:lnTo>
                  <a:pt x="281157" y="299754"/>
                </a:lnTo>
                <a:cubicBezTo>
                  <a:pt x="258562" y="290592"/>
                  <a:pt x="242604" y="268470"/>
                  <a:pt x="242604" y="242550"/>
                </a:cubicBezTo>
                <a:cubicBezTo>
                  <a:pt x="242604" y="208436"/>
                  <a:pt x="270195" y="180877"/>
                  <a:pt x="304348" y="180877"/>
                </a:cubicBezTo>
                <a:close/>
                <a:moveTo>
                  <a:pt x="369923" y="79057"/>
                </a:moveTo>
                <a:cubicBezTo>
                  <a:pt x="377366" y="76376"/>
                  <a:pt x="385835" y="76525"/>
                  <a:pt x="393558" y="80137"/>
                </a:cubicBezTo>
                <a:cubicBezTo>
                  <a:pt x="455790" y="109259"/>
                  <a:pt x="495934" y="172344"/>
                  <a:pt x="495934" y="240793"/>
                </a:cubicBezTo>
                <a:cubicBezTo>
                  <a:pt x="495934" y="309315"/>
                  <a:pt x="455790" y="372401"/>
                  <a:pt x="393558" y="401449"/>
                </a:cubicBezTo>
                <a:cubicBezTo>
                  <a:pt x="389305" y="403460"/>
                  <a:pt x="384828" y="404428"/>
                  <a:pt x="380426" y="404428"/>
                </a:cubicBezTo>
                <a:cubicBezTo>
                  <a:pt x="368860" y="404428"/>
                  <a:pt x="357742" y="397799"/>
                  <a:pt x="352444" y="386627"/>
                </a:cubicBezTo>
                <a:cubicBezTo>
                  <a:pt x="345206" y="371209"/>
                  <a:pt x="351847" y="352813"/>
                  <a:pt x="367293" y="345588"/>
                </a:cubicBezTo>
                <a:cubicBezTo>
                  <a:pt x="407885" y="326595"/>
                  <a:pt x="434150" y="285481"/>
                  <a:pt x="434150" y="240793"/>
                </a:cubicBezTo>
                <a:cubicBezTo>
                  <a:pt x="434150" y="196104"/>
                  <a:pt x="407885" y="154990"/>
                  <a:pt x="367293" y="135998"/>
                </a:cubicBezTo>
                <a:cubicBezTo>
                  <a:pt x="351847" y="128773"/>
                  <a:pt x="345206" y="110376"/>
                  <a:pt x="352444" y="94958"/>
                </a:cubicBezTo>
                <a:cubicBezTo>
                  <a:pt x="356063" y="87250"/>
                  <a:pt x="362480" y="81738"/>
                  <a:pt x="369923" y="79057"/>
                </a:cubicBezTo>
                <a:close/>
                <a:moveTo>
                  <a:pt x="239303" y="78821"/>
                </a:moveTo>
                <a:cubicBezTo>
                  <a:pt x="246736" y="81531"/>
                  <a:pt x="253134" y="87081"/>
                  <a:pt x="256752" y="94828"/>
                </a:cubicBezTo>
                <a:cubicBezTo>
                  <a:pt x="263914" y="110248"/>
                  <a:pt x="257200" y="128648"/>
                  <a:pt x="241682" y="135799"/>
                </a:cubicBezTo>
                <a:cubicBezTo>
                  <a:pt x="200947" y="154720"/>
                  <a:pt x="174536" y="195915"/>
                  <a:pt x="174536" y="240759"/>
                </a:cubicBezTo>
                <a:cubicBezTo>
                  <a:pt x="174536" y="285604"/>
                  <a:pt x="200947" y="326873"/>
                  <a:pt x="241682" y="345720"/>
                </a:cubicBezTo>
                <a:cubicBezTo>
                  <a:pt x="257200" y="352945"/>
                  <a:pt x="263914" y="371271"/>
                  <a:pt x="256752" y="386765"/>
                </a:cubicBezTo>
                <a:cubicBezTo>
                  <a:pt x="251455" y="398014"/>
                  <a:pt x="240339" y="404569"/>
                  <a:pt x="228700" y="404569"/>
                </a:cubicBezTo>
                <a:cubicBezTo>
                  <a:pt x="224298" y="404569"/>
                  <a:pt x="219897" y="403675"/>
                  <a:pt x="215644" y="401738"/>
                </a:cubicBezTo>
                <a:cubicBezTo>
                  <a:pt x="153125" y="372761"/>
                  <a:pt x="112763" y="309516"/>
                  <a:pt x="112763" y="240759"/>
                </a:cubicBezTo>
                <a:cubicBezTo>
                  <a:pt x="112763" y="172002"/>
                  <a:pt x="153125" y="108833"/>
                  <a:pt x="215644" y="79855"/>
                </a:cubicBezTo>
                <a:cubicBezTo>
                  <a:pt x="223403" y="76242"/>
                  <a:pt x="231871" y="76112"/>
                  <a:pt x="239303" y="78821"/>
                </a:cubicBezTo>
                <a:close/>
                <a:moveTo>
                  <a:pt x="433751" y="2149"/>
                </a:moveTo>
                <a:cubicBezTo>
                  <a:pt x="441183" y="-541"/>
                  <a:pt x="449650" y="-392"/>
                  <a:pt x="457409" y="3220"/>
                </a:cubicBezTo>
                <a:cubicBezTo>
                  <a:pt x="501945" y="24076"/>
                  <a:pt x="539692" y="56925"/>
                  <a:pt x="566548" y="98265"/>
                </a:cubicBezTo>
                <a:cubicBezTo>
                  <a:pt x="594150" y="140722"/>
                  <a:pt x="608697" y="189958"/>
                  <a:pt x="608697" y="240757"/>
                </a:cubicBezTo>
                <a:cubicBezTo>
                  <a:pt x="608697" y="291557"/>
                  <a:pt x="594150" y="340867"/>
                  <a:pt x="566548" y="383324"/>
                </a:cubicBezTo>
                <a:cubicBezTo>
                  <a:pt x="539692" y="424590"/>
                  <a:pt x="501945" y="457438"/>
                  <a:pt x="457409" y="478295"/>
                </a:cubicBezTo>
                <a:cubicBezTo>
                  <a:pt x="453156" y="480306"/>
                  <a:pt x="448680" y="481274"/>
                  <a:pt x="444279" y="481274"/>
                </a:cubicBezTo>
                <a:cubicBezTo>
                  <a:pt x="432642" y="481274"/>
                  <a:pt x="421526" y="474645"/>
                  <a:pt x="416304" y="463472"/>
                </a:cubicBezTo>
                <a:cubicBezTo>
                  <a:pt x="409068" y="448053"/>
                  <a:pt x="415707" y="429655"/>
                  <a:pt x="431150" y="422430"/>
                </a:cubicBezTo>
                <a:cubicBezTo>
                  <a:pt x="501497" y="389507"/>
                  <a:pt x="546928" y="318223"/>
                  <a:pt x="546928" y="240757"/>
                </a:cubicBezTo>
                <a:cubicBezTo>
                  <a:pt x="546928" y="163291"/>
                  <a:pt x="501497" y="92008"/>
                  <a:pt x="431150" y="59085"/>
                </a:cubicBezTo>
                <a:cubicBezTo>
                  <a:pt x="415707" y="51860"/>
                  <a:pt x="409068" y="33536"/>
                  <a:pt x="416304" y="18117"/>
                </a:cubicBezTo>
                <a:cubicBezTo>
                  <a:pt x="419922" y="10371"/>
                  <a:pt x="426319" y="4840"/>
                  <a:pt x="433751" y="2149"/>
                </a:cubicBezTo>
                <a:close/>
                <a:moveTo>
                  <a:pt x="175731" y="1886"/>
                </a:moveTo>
                <a:cubicBezTo>
                  <a:pt x="183162" y="4596"/>
                  <a:pt x="189558" y="10127"/>
                  <a:pt x="193175" y="17837"/>
                </a:cubicBezTo>
                <a:cubicBezTo>
                  <a:pt x="200335" y="33332"/>
                  <a:pt x="193622" y="51657"/>
                  <a:pt x="178109" y="58883"/>
                </a:cubicBezTo>
                <a:cubicBezTo>
                  <a:pt x="107477" y="91659"/>
                  <a:pt x="61756" y="163097"/>
                  <a:pt x="61756" y="240793"/>
                </a:cubicBezTo>
                <a:cubicBezTo>
                  <a:pt x="61756" y="318563"/>
                  <a:pt x="107477" y="390001"/>
                  <a:pt x="178109" y="422778"/>
                </a:cubicBezTo>
                <a:cubicBezTo>
                  <a:pt x="193622" y="429929"/>
                  <a:pt x="200335" y="448329"/>
                  <a:pt x="193175" y="463749"/>
                </a:cubicBezTo>
                <a:cubicBezTo>
                  <a:pt x="187879" y="474997"/>
                  <a:pt x="176766" y="481627"/>
                  <a:pt x="165131" y="481627"/>
                </a:cubicBezTo>
                <a:cubicBezTo>
                  <a:pt x="160730" y="481627"/>
                  <a:pt x="156330" y="480659"/>
                  <a:pt x="152079" y="478722"/>
                </a:cubicBezTo>
                <a:cubicBezTo>
                  <a:pt x="107328" y="457938"/>
                  <a:pt x="69364" y="425087"/>
                  <a:pt x="42439" y="383744"/>
                </a:cubicBezTo>
                <a:cubicBezTo>
                  <a:pt x="14693" y="341209"/>
                  <a:pt x="0" y="291746"/>
                  <a:pt x="0" y="240793"/>
                </a:cubicBezTo>
                <a:cubicBezTo>
                  <a:pt x="0" y="189840"/>
                  <a:pt x="14693" y="140452"/>
                  <a:pt x="42439" y="97917"/>
                </a:cubicBezTo>
                <a:cubicBezTo>
                  <a:pt x="69364" y="56499"/>
                  <a:pt x="107328" y="23648"/>
                  <a:pt x="152079" y="2864"/>
                </a:cubicBezTo>
                <a:cubicBezTo>
                  <a:pt x="159835" y="-711"/>
                  <a:pt x="168301" y="-823"/>
                  <a:pt x="175731" y="18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15" name="菱形 27">
            <a:extLst>
              <a:ext uri="{FF2B5EF4-FFF2-40B4-BE49-F238E27FC236}">
                <a16:creationId xmlns:a16="http://schemas.microsoft.com/office/drawing/2014/main" id="{EC1EC3BB-D93A-7C47-BE1B-2FDBD0EA5324}"/>
              </a:ext>
            </a:extLst>
          </p:cNvPr>
          <p:cNvSpPr/>
          <p:nvPr/>
        </p:nvSpPr>
        <p:spPr>
          <a:xfrm>
            <a:off x="2783911" y="3526603"/>
            <a:ext cx="693186" cy="693185"/>
          </a:xfrm>
          <a:prstGeom prst="diamond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8100000" scaled="1"/>
            <a:tileRect/>
          </a:gradFill>
          <a:ln w="28575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651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16" name="Oval 28">
            <a:extLst>
              <a:ext uri="{FF2B5EF4-FFF2-40B4-BE49-F238E27FC236}">
                <a16:creationId xmlns:a16="http://schemas.microsoft.com/office/drawing/2014/main" id="{3B56BC6F-B99E-AB4A-9EED-593D374C7D63}"/>
              </a:ext>
            </a:extLst>
          </p:cNvPr>
          <p:cNvSpPr/>
          <p:nvPr/>
        </p:nvSpPr>
        <p:spPr>
          <a:xfrm>
            <a:off x="3003603" y="3771831"/>
            <a:ext cx="253803" cy="227531"/>
          </a:xfrm>
          <a:custGeom>
            <a:avLst/>
            <a:gdLst>
              <a:gd name="T0" fmla="*/ 0 w 6520"/>
              <a:gd name="T1" fmla="*/ 5530 h 5855"/>
              <a:gd name="T2" fmla="*/ 0 w 6520"/>
              <a:gd name="T3" fmla="*/ 922 h 5855"/>
              <a:gd name="T4" fmla="*/ 325 w 6520"/>
              <a:gd name="T5" fmla="*/ 596 h 5855"/>
              <a:gd name="T6" fmla="*/ 3727 w 6520"/>
              <a:gd name="T7" fmla="*/ 596 h 5855"/>
              <a:gd name="T8" fmla="*/ 4411 w 6520"/>
              <a:gd name="T9" fmla="*/ 596 h 5855"/>
              <a:gd name="T10" fmla="*/ 3761 w 6520"/>
              <a:gd name="T11" fmla="*/ 1246 h 5855"/>
              <a:gd name="T12" fmla="*/ 3727 w 6520"/>
              <a:gd name="T13" fmla="*/ 1246 h 5855"/>
              <a:gd name="T14" fmla="*/ 649 w 6520"/>
              <a:gd name="T15" fmla="*/ 1246 h 5855"/>
              <a:gd name="T16" fmla="*/ 649 w 6520"/>
              <a:gd name="T17" fmla="*/ 5204 h 5855"/>
              <a:gd name="T18" fmla="*/ 4608 w 6520"/>
              <a:gd name="T19" fmla="*/ 5204 h 5855"/>
              <a:gd name="T20" fmla="*/ 4608 w 6520"/>
              <a:gd name="T21" fmla="*/ 4494 h 5855"/>
              <a:gd name="T22" fmla="*/ 4608 w 6520"/>
              <a:gd name="T23" fmla="*/ 3523 h 5855"/>
              <a:gd name="T24" fmla="*/ 5257 w 6520"/>
              <a:gd name="T25" fmla="*/ 2874 h 5855"/>
              <a:gd name="T26" fmla="*/ 5257 w 6520"/>
              <a:gd name="T27" fmla="*/ 4494 h 5855"/>
              <a:gd name="T28" fmla="*/ 5257 w 6520"/>
              <a:gd name="T29" fmla="*/ 5530 h 5855"/>
              <a:gd name="T30" fmla="*/ 4932 w 6520"/>
              <a:gd name="T31" fmla="*/ 5855 h 5855"/>
              <a:gd name="T32" fmla="*/ 325 w 6520"/>
              <a:gd name="T33" fmla="*/ 5855 h 5855"/>
              <a:gd name="T34" fmla="*/ 0 w 6520"/>
              <a:gd name="T35" fmla="*/ 5530 h 5855"/>
              <a:gd name="T36" fmla="*/ 2828 w 6520"/>
              <a:gd name="T37" fmla="*/ 3036 h 5855"/>
              <a:gd name="T38" fmla="*/ 2135 w 6520"/>
              <a:gd name="T39" fmla="*/ 2343 h 5855"/>
              <a:gd name="T40" fmla="*/ 1429 w 6520"/>
              <a:gd name="T41" fmla="*/ 2343 h 5855"/>
              <a:gd name="T42" fmla="*/ 1283 w 6520"/>
              <a:gd name="T43" fmla="*/ 2696 h 5855"/>
              <a:gd name="T44" fmla="*/ 1429 w 6520"/>
              <a:gd name="T45" fmla="*/ 3048 h 5855"/>
              <a:gd name="T46" fmla="*/ 2475 w 6520"/>
              <a:gd name="T47" fmla="*/ 4094 h 5855"/>
              <a:gd name="T48" fmla="*/ 3180 w 6520"/>
              <a:gd name="T49" fmla="*/ 4094 h 5855"/>
              <a:gd name="T50" fmla="*/ 6373 w 6520"/>
              <a:gd name="T51" fmla="*/ 900 h 5855"/>
              <a:gd name="T52" fmla="*/ 6520 w 6520"/>
              <a:gd name="T53" fmla="*/ 548 h 5855"/>
              <a:gd name="T54" fmla="*/ 6373 w 6520"/>
              <a:gd name="T55" fmla="*/ 195 h 5855"/>
              <a:gd name="T56" fmla="*/ 5668 w 6520"/>
              <a:gd name="T57" fmla="*/ 195 h 5855"/>
              <a:gd name="T58" fmla="*/ 2828 w 6520"/>
              <a:gd name="T59" fmla="*/ 3036 h 5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520" h="5855">
                <a:moveTo>
                  <a:pt x="0" y="5530"/>
                </a:moveTo>
                <a:lnTo>
                  <a:pt x="0" y="922"/>
                </a:lnTo>
                <a:cubicBezTo>
                  <a:pt x="0" y="742"/>
                  <a:pt x="145" y="596"/>
                  <a:pt x="325" y="596"/>
                </a:cubicBezTo>
                <a:lnTo>
                  <a:pt x="3727" y="596"/>
                </a:lnTo>
                <a:lnTo>
                  <a:pt x="4411" y="596"/>
                </a:lnTo>
                <a:lnTo>
                  <a:pt x="3761" y="1246"/>
                </a:lnTo>
                <a:lnTo>
                  <a:pt x="3727" y="1246"/>
                </a:lnTo>
                <a:lnTo>
                  <a:pt x="649" y="1246"/>
                </a:lnTo>
                <a:lnTo>
                  <a:pt x="649" y="5204"/>
                </a:lnTo>
                <a:lnTo>
                  <a:pt x="4608" y="5204"/>
                </a:lnTo>
                <a:lnTo>
                  <a:pt x="4608" y="4494"/>
                </a:lnTo>
                <a:lnTo>
                  <a:pt x="4608" y="3523"/>
                </a:lnTo>
                <a:lnTo>
                  <a:pt x="5257" y="2874"/>
                </a:lnTo>
                <a:lnTo>
                  <a:pt x="5257" y="4494"/>
                </a:lnTo>
                <a:lnTo>
                  <a:pt x="5257" y="5530"/>
                </a:lnTo>
                <a:cubicBezTo>
                  <a:pt x="5257" y="5708"/>
                  <a:pt x="5112" y="5855"/>
                  <a:pt x="4932" y="5855"/>
                </a:cubicBezTo>
                <a:lnTo>
                  <a:pt x="325" y="5855"/>
                </a:lnTo>
                <a:cubicBezTo>
                  <a:pt x="145" y="5855"/>
                  <a:pt x="0" y="5710"/>
                  <a:pt x="0" y="5530"/>
                </a:cubicBezTo>
                <a:close/>
                <a:moveTo>
                  <a:pt x="2828" y="3036"/>
                </a:moveTo>
                <a:lnTo>
                  <a:pt x="2135" y="2343"/>
                </a:lnTo>
                <a:cubicBezTo>
                  <a:pt x="1940" y="2148"/>
                  <a:pt x="1624" y="2148"/>
                  <a:pt x="1429" y="2343"/>
                </a:cubicBezTo>
                <a:cubicBezTo>
                  <a:pt x="1335" y="2438"/>
                  <a:pt x="1283" y="2563"/>
                  <a:pt x="1283" y="2696"/>
                </a:cubicBezTo>
                <a:cubicBezTo>
                  <a:pt x="1283" y="2830"/>
                  <a:pt x="1335" y="2955"/>
                  <a:pt x="1429" y="3048"/>
                </a:cubicBezTo>
                <a:lnTo>
                  <a:pt x="2475" y="4094"/>
                </a:lnTo>
                <a:cubicBezTo>
                  <a:pt x="2669" y="4288"/>
                  <a:pt x="2985" y="4288"/>
                  <a:pt x="3180" y="4094"/>
                </a:cubicBezTo>
                <a:lnTo>
                  <a:pt x="6373" y="900"/>
                </a:lnTo>
                <a:cubicBezTo>
                  <a:pt x="6468" y="806"/>
                  <a:pt x="6520" y="680"/>
                  <a:pt x="6520" y="548"/>
                </a:cubicBezTo>
                <a:cubicBezTo>
                  <a:pt x="6520" y="415"/>
                  <a:pt x="6468" y="290"/>
                  <a:pt x="6373" y="195"/>
                </a:cubicBezTo>
                <a:cubicBezTo>
                  <a:pt x="6179" y="0"/>
                  <a:pt x="5863" y="0"/>
                  <a:pt x="5668" y="195"/>
                </a:cubicBezTo>
                <a:lnTo>
                  <a:pt x="2828" y="30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19" name="文本框 35">
            <a:extLst>
              <a:ext uri="{FF2B5EF4-FFF2-40B4-BE49-F238E27FC236}">
                <a16:creationId xmlns:a16="http://schemas.microsoft.com/office/drawing/2014/main" id="{286B69CD-8AFA-314A-8A42-3B1303757C86}"/>
              </a:ext>
            </a:extLst>
          </p:cNvPr>
          <p:cNvSpPr txBox="1"/>
          <p:nvPr/>
        </p:nvSpPr>
        <p:spPr>
          <a:xfrm>
            <a:off x="3508627" y="1075902"/>
            <a:ext cx="563940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Segoe UI Light" panose="020B0502040204020203" pitchFamily="34" charset="0"/>
              </a:defRPr>
            </a:lvl1pPr>
          </a:lstStyle>
          <a:p>
            <a:pPr algn="just"/>
            <a:r>
              <a:rPr lang="ru-RU" sz="1200" dirty="0">
                <a:latin typeface="+mj-lt"/>
              </a:rPr>
              <a:t>Разрабатывает и утверждает локальный акт (приказ, положение) об организации дистанционного обучения, в котором определяет, в </a:t>
            </a:r>
            <a:r>
              <a:rPr lang="ru-RU" sz="1200" dirty="0" err="1">
                <a:latin typeface="+mj-lt"/>
              </a:rPr>
              <a:t>т.ч</a:t>
            </a:r>
            <a:r>
              <a:rPr lang="ru-RU" sz="1200" dirty="0">
                <a:latin typeface="+mj-lt"/>
              </a:rPr>
              <a:t>. порядок оказания учебно-методической помощи обучающимся (</a:t>
            </a:r>
            <a:r>
              <a:rPr lang="ru-RU" sz="1200" dirty="0" err="1">
                <a:latin typeface="+mj-lt"/>
              </a:rPr>
              <a:t>инд.консультаций</a:t>
            </a:r>
            <a:r>
              <a:rPr lang="ru-RU" sz="1200" dirty="0">
                <a:latin typeface="+mj-lt"/>
              </a:rPr>
              <a:t>) и проведения текущего контроля по учебным дисциплинам;</a:t>
            </a:r>
            <a:endParaRPr lang="zh-CN" altLang="en-US" sz="1200" dirty="0">
              <a:latin typeface="+mj-lt"/>
            </a:endParaRPr>
          </a:p>
        </p:txBody>
      </p:sp>
      <p:sp>
        <p:nvSpPr>
          <p:cNvPr id="22" name="文本框 38">
            <a:extLst>
              <a:ext uri="{FF2B5EF4-FFF2-40B4-BE49-F238E27FC236}">
                <a16:creationId xmlns:a16="http://schemas.microsoft.com/office/drawing/2014/main" id="{B2E3794B-BF53-B04D-B275-420BFAA68FF7}"/>
              </a:ext>
            </a:extLst>
          </p:cNvPr>
          <p:cNvSpPr txBox="1"/>
          <p:nvPr/>
        </p:nvSpPr>
        <p:spPr>
          <a:xfrm>
            <a:off x="3523816" y="2258578"/>
            <a:ext cx="5527869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Segoe UI Light" panose="020B0502040204020203" pitchFamily="34" charset="0"/>
              </a:defRPr>
            </a:lvl1pPr>
          </a:lstStyle>
          <a:p>
            <a:pPr algn="just"/>
            <a:r>
              <a:rPr lang="ru-RU" sz="1200" dirty="0">
                <a:latin typeface="+mj-lt"/>
              </a:rPr>
              <a:t>формирует расписание занятий на каждый учебный день в соответствии с учебным планом по каждой дисциплине, предусматривая дифференциацию по классам и сокращение времени проведения занятия до 30 минут;</a:t>
            </a:r>
            <a:endParaRPr lang="zh-CN" altLang="en-US" sz="1200" dirty="0">
              <a:latin typeface="+mj-lt"/>
            </a:endParaRPr>
          </a:p>
        </p:txBody>
      </p:sp>
      <p:sp>
        <p:nvSpPr>
          <p:cNvPr id="25" name="文本框 41">
            <a:extLst>
              <a:ext uri="{FF2B5EF4-FFF2-40B4-BE49-F238E27FC236}">
                <a16:creationId xmlns:a16="http://schemas.microsoft.com/office/drawing/2014/main" id="{525661F8-95E8-2E43-9CFC-B74E7243F0C3}"/>
              </a:ext>
            </a:extLst>
          </p:cNvPr>
          <p:cNvSpPr txBox="1"/>
          <p:nvPr/>
        </p:nvSpPr>
        <p:spPr>
          <a:xfrm>
            <a:off x="3523816" y="3285431"/>
            <a:ext cx="5527869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Segoe UI Light" panose="020B0502040204020203" pitchFamily="34" charset="0"/>
              </a:defRPr>
            </a:lvl1pPr>
          </a:lstStyle>
          <a:p>
            <a:pPr algn="just"/>
            <a:r>
              <a:rPr lang="ru-RU" sz="1200" dirty="0">
                <a:latin typeface="+mj-lt"/>
              </a:rPr>
              <a:t>информирует обучающихся и их родителей о реализации образовательных программ или их частей с применением ЭО и ДОТ, в </a:t>
            </a:r>
            <a:r>
              <a:rPr lang="ru-RU" sz="1200" dirty="0" err="1">
                <a:latin typeface="+mj-lt"/>
              </a:rPr>
              <a:t>т.ч</a:t>
            </a:r>
            <a:r>
              <a:rPr lang="ru-RU" sz="1200" dirty="0">
                <a:latin typeface="+mj-lt"/>
              </a:rPr>
              <a:t>. знакомит с расписанием занятий, графиком проведения текущего контроля и итогового контроля по учебным дисциплинам, консультаций;</a:t>
            </a:r>
            <a:endParaRPr lang="zh-CN" altLang="en-US" sz="1200" dirty="0">
              <a:latin typeface="+mj-lt"/>
            </a:endParaRPr>
          </a:p>
        </p:txBody>
      </p:sp>
      <p:sp>
        <p:nvSpPr>
          <p:cNvPr id="26" name="菱形 27">
            <a:extLst>
              <a:ext uri="{FF2B5EF4-FFF2-40B4-BE49-F238E27FC236}">
                <a16:creationId xmlns:a16="http://schemas.microsoft.com/office/drawing/2014/main" id="{974A2C82-5F86-0648-A8D7-65A3876F7068}"/>
              </a:ext>
            </a:extLst>
          </p:cNvPr>
          <p:cNvSpPr/>
          <p:nvPr/>
        </p:nvSpPr>
        <p:spPr>
          <a:xfrm>
            <a:off x="2799676" y="2163270"/>
            <a:ext cx="693186" cy="693185"/>
          </a:xfrm>
          <a:prstGeom prst="diamond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8100000" scaled="1"/>
            <a:tileRect/>
          </a:gradFill>
          <a:ln w="28575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651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27" name="Oval 28">
            <a:extLst>
              <a:ext uri="{FF2B5EF4-FFF2-40B4-BE49-F238E27FC236}">
                <a16:creationId xmlns:a16="http://schemas.microsoft.com/office/drawing/2014/main" id="{B4A84D2E-3C5D-AF42-95DB-1B1E41DFDC2B}"/>
              </a:ext>
            </a:extLst>
          </p:cNvPr>
          <p:cNvSpPr/>
          <p:nvPr/>
        </p:nvSpPr>
        <p:spPr>
          <a:xfrm>
            <a:off x="3019368" y="2416815"/>
            <a:ext cx="253803" cy="227531"/>
          </a:xfrm>
          <a:custGeom>
            <a:avLst/>
            <a:gdLst>
              <a:gd name="T0" fmla="*/ 0 w 6520"/>
              <a:gd name="T1" fmla="*/ 5530 h 5855"/>
              <a:gd name="T2" fmla="*/ 0 w 6520"/>
              <a:gd name="T3" fmla="*/ 922 h 5855"/>
              <a:gd name="T4" fmla="*/ 325 w 6520"/>
              <a:gd name="T5" fmla="*/ 596 h 5855"/>
              <a:gd name="T6" fmla="*/ 3727 w 6520"/>
              <a:gd name="T7" fmla="*/ 596 h 5855"/>
              <a:gd name="T8" fmla="*/ 4411 w 6520"/>
              <a:gd name="T9" fmla="*/ 596 h 5855"/>
              <a:gd name="T10" fmla="*/ 3761 w 6520"/>
              <a:gd name="T11" fmla="*/ 1246 h 5855"/>
              <a:gd name="T12" fmla="*/ 3727 w 6520"/>
              <a:gd name="T13" fmla="*/ 1246 h 5855"/>
              <a:gd name="T14" fmla="*/ 649 w 6520"/>
              <a:gd name="T15" fmla="*/ 1246 h 5855"/>
              <a:gd name="T16" fmla="*/ 649 w 6520"/>
              <a:gd name="T17" fmla="*/ 5204 h 5855"/>
              <a:gd name="T18" fmla="*/ 4608 w 6520"/>
              <a:gd name="T19" fmla="*/ 5204 h 5855"/>
              <a:gd name="T20" fmla="*/ 4608 w 6520"/>
              <a:gd name="T21" fmla="*/ 4494 h 5855"/>
              <a:gd name="T22" fmla="*/ 4608 w 6520"/>
              <a:gd name="T23" fmla="*/ 3523 h 5855"/>
              <a:gd name="T24" fmla="*/ 5257 w 6520"/>
              <a:gd name="T25" fmla="*/ 2874 h 5855"/>
              <a:gd name="T26" fmla="*/ 5257 w 6520"/>
              <a:gd name="T27" fmla="*/ 4494 h 5855"/>
              <a:gd name="T28" fmla="*/ 5257 w 6520"/>
              <a:gd name="T29" fmla="*/ 5530 h 5855"/>
              <a:gd name="T30" fmla="*/ 4932 w 6520"/>
              <a:gd name="T31" fmla="*/ 5855 h 5855"/>
              <a:gd name="T32" fmla="*/ 325 w 6520"/>
              <a:gd name="T33" fmla="*/ 5855 h 5855"/>
              <a:gd name="T34" fmla="*/ 0 w 6520"/>
              <a:gd name="T35" fmla="*/ 5530 h 5855"/>
              <a:gd name="T36" fmla="*/ 2828 w 6520"/>
              <a:gd name="T37" fmla="*/ 3036 h 5855"/>
              <a:gd name="T38" fmla="*/ 2135 w 6520"/>
              <a:gd name="T39" fmla="*/ 2343 h 5855"/>
              <a:gd name="T40" fmla="*/ 1429 w 6520"/>
              <a:gd name="T41" fmla="*/ 2343 h 5855"/>
              <a:gd name="T42" fmla="*/ 1283 w 6520"/>
              <a:gd name="T43" fmla="*/ 2696 h 5855"/>
              <a:gd name="T44" fmla="*/ 1429 w 6520"/>
              <a:gd name="T45" fmla="*/ 3048 h 5855"/>
              <a:gd name="T46" fmla="*/ 2475 w 6520"/>
              <a:gd name="T47" fmla="*/ 4094 h 5855"/>
              <a:gd name="T48" fmla="*/ 3180 w 6520"/>
              <a:gd name="T49" fmla="*/ 4094 h 5855"/>
              <a:gd name="T50" fmla="*/ 6373 w 6520"/>
              <a:gd name="T51" fmla="*/ 900 h 5855"/>
              <a:gd name="T52" fmla="*/ 6520 w 6520"/>
              <a:gd name="T53" fmla="*/ 548 h 5855"/>
              <a:gd name="T54" fmla="*/ 6373 w 6520"/>
              <a:gd name="T55" fmla="*/ 195 h 5855"/>
              <a:gd name="T56" fmla="*/ 5668 w 6520"/>
              <a:gd name="T57" fmla="*/ 195 h 5855"/>
              <a:gd name="T58" fmla="*/ 2828 w 6520"/>
              <a:gd name="T59" fmla="*/ 3036 h 5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520" h="5855">
                <a:moveTo>
                  <a:pt x="0" y="5530"/>
                </a:moveTo>
                <a:lnTo>
                  <a:pt x="0" y="922"/>
                </a:lnTo>
                <a:cubicBezTo>
                  <a:pt x="0" y="742"/>
                  <a:pt x="145" y="596"/>
                  <a:pt x="325" y="596"/>
                </a:cubicBezTo>
                <a:lnTo>
                  <a:pt x="3727" y="596"/>
                </a:lnTo>
                <a:lnTo>
                  <a:pt x="4411" y="596"/>
                </a:lnTo>
                <a:lnTo>
                  <a:pt x="3761" y="1246"/>
                </a:lnTo>
                <a:lnTo>
                  <a:pt x="3727" y="1246"/>
                </a:lnTo>
                <a:lnTo>
                  <a:pt x="649" y="1246"/>
                </a:lnTo>
                <a:lnTo>
                  <a:pt x="649" y="5204"/>
                </a:lnTo>
                <a:lnTo>
                  <a:pt x="4608" y="5204"/>
                </a:lnTo>
                <a:lnTo>
                  <a:pt x="4608" y="4494"/>
                </a:lnTo>
                <a:lnTo>
                  <a:pt x="4608" y="3523"/>
                </a:lnTo>
                <a:lnTo>
                  <a:pt x="5257" y="2874"/>
                </a:lnTo>
                <a:lnTo>
                  <a:pt x="5257" y="4494"/>
                </a:lnTo>
                <a:lnTo>
                  <a:pt x="5257" y="5530"/>
                </a:lnTo>
                <a:cubicBezTo>
                  <a:pt x="5257" y="5708"/>
                  <a:pt x="5112" y="5855"/>
                  <a:pt x="4932" y="5855"/>
                </a:cubicBezTo>
                <a:lnTo>
                  <a:pt x="325" y="5855"/>
                </a:lnTo>
                <a:cubicBezTo>
                  <a:pt x="145" y="5855"/>
                  <a:pt x="0" y="5710"/>
                  <a:pt x="0" y="5530"/>
                </a:cubicBezTo>
                <a:close/>
                <a:moveTo>
                  <a:pt x="2828" y="3036"/>
                </a:moveTo>
                <a:lnTo>
                  <a:pt x="2135" y="2343"/>
                </a:lnTo>
                <a:cubicBezTo>
                  <a:pt x="1940" y="2148"/>
                  <a:pt x="1624" y="2148"/>
                  <a:pt x="1429" y="2343"/>
                </a:cubicBezTo>
                <a:cubicBezTo>
                  <a:pt x="1335" y="2438"/>
                  <a:pt x="1283" y="2563"/>
                  <a:pt x="1283" y="2696"/>
                </a:cubicBezTo>
                <a:cubicBezTo>
                  <a:pt x="1283" y="2830"/>
                  <a:pt x="1335" y="2955"/>
                  <a:pt x="1429" y="3048"/>
                </a:cubicBezTo>
                <a:lnTo>
                  <a:pt x="2475" y="4094"/>
                </a:lnTo>
                <a:cubicBezTo>
                  <a:pt x="2669" y="4288"/>
                  <a:pt x="2985" y="4288"/>
                  <a:pt x="3180" y="4094"/>
                </a:cubicBezTo>
                <a:lnTo>
                  <a:pt x="6373" y="900"/>
                </a:lnTo>
                <a:cubicBezTo>
                  <a:pt x="6468" y="806"/>
                  <a:pt x="6520" y="680"/>
                  <a:pt x="6520" y="548"/>
                </a:cubicBezTo>
                <a:cubicBezTo>
                  <a:pt x="6520" y="415"/>
                  <a:pt x="6468" y="290"/>
                  <a:pt x="6373" y="195"/>
                </a:cubicBezTo>
                <a:cubicBezTo>
                  <a:pt x="6179" y="0"/>
                  <a:pt x="5863" y="0"/>
                  <a:pt x="5668" y="195"/>
                </a:cubicBezTo>
                <a:lnTo>
                  <a:pt x="2828" y="30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28" name="菱形 27">
            <a:extLst>
              <a:ext uri="{FF2B5EF4-FFF2-40B4-BE49-F238E27FC236}">
                <a16:creationId xmlns:a16="http://schemas.microsoft.com/office/drawing/2014/main" id="{03C34218-114E-584F-879D-E05DF46A3F2F}"/>
              </a:ext>
            </a:extLst>
          </p:cNvPr>
          <p:cNvSpPr/>
          <p:nvPr/>
        </p:nvSpPr>
        <p:spPr>
          <a:xfrm>
            <a:off x="2789558" y="1151789"/>
            <a:ext cx="693186" cy="693185"/>
          </a:xfrm>
          <a:prstGeom prst="diamond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8100000" scaled="1"/>
            <a:tileRect/>
          </a:gradFill>
          <a:ln w="28575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651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9E1B782-77F2-F843-8307-78FDE7795728}"/>
              </a:ext>
            </a:extLst>
          </p:cNvPr>
          <p:cNvSpPr/>
          <p:nvPr/>
        </p:nvSpPr>
        <p:spPr>
          <a:xfrm>
            <a:off x="3009250" y="1384615"/>
            <a:ext cx="253803" cy="227531"/>
          </a:xfrm>
          <a:custGeom>
            <a:avLst/>
            <a:gdLst>
              <a:gd name="T0" fmla="*/ 0 w 6520"/>
              <a:gd name="T1" fmla="*/ 5530 h 5855"/>
              <a:gd name="T2" fmla="*/ 0 w 6520"/>
              <a:gd name="T3" fmla="*/ 922 h 5855"/>
              <a:gd name="T4" fmla="*/ 325 w 6520"/>
              <a:gd name="T5" fmla="*/ 596 h 5855"/>
              <a:gd name="T6" fmla="*/ 3727 w 6520"/>
              <a:gd name="T7" fmla="*/ 596 h 5855"/>
              <a:gd name="T8" fmla="*/ 4411 w 6520"/>
              <a:gd name="T9" fmla="*/ 596 h 5855"/>
              <a:gd name="T10" fmla="*/ 3761 w 6520"/>
              <a:gd name="T11" fmla="*/ 1246 h 5855"/>
              <a:gd name="T12" fmla="*/ 3727 w 6520"/>
              <a:gd name="T13" fmla="*/ 1246 h 5855"/>
              <a:gd name="T14" fmla="*/ 649 w 6520"/>
              <a:gd name="T15" fmla="*/ 1246 h 5855"/>
              <a:gd name="T16" fmla="*/ 649 w 6520"/>
              <a:gd name="T17" fmla="*/ 5204 h 5855"/>
              <a:gd name="T18" fmla="*/ 4608 w 6520"/>
              <a:gd name="T19" fmla="*/ 5204 h 5855"/>
              <a:gd name="T20" fmla="*/ 4608 w 6520"/>
              <a:gd name="T21" fmla="*/ 4494 h 5855"/>
              <a:gd name="T22" fmla="*/ 4608 w 6520"/>
              <a:gd name="T23" fmla="*/ 3523 h 5855"/>
              <a:gd name="T24" fmla="*/ 5257 w 6520"/>
              <a:gd name="T25" fmla="*/ 2874 h 5855"/>
              <a:gd name="T26" fmla="*/ 5257 w 6520"/>
              <a:gd name="T27" fmla="*/ 4494 h 5855"/>
              <a:gd name="T28" fmla="*/ 5257 w 6520"/>
              <a:gd name="T29" fmla="*/ 5530 h 5855"/>
              <a:gd name="T30" fmla="*/ 4932 w 6520"/>
              <a:gd name="T31" fmla="*/ 5855 h 5855"/>
              <a:gd name="T32" fmla="*/ 325 w 6520"/>
              <a:gd name="T33" fmla="*/ 5855 h 5855"/>
              <a:gd name="T34" fmla="*/ 0 w 6520"/>
              <a:gd name="T35" fmla="*/ 5530 h 5855"/>
              <a:gd name="T36" fmla="*/ 2828 w 6520"/>
              <a:gd name="T37" fmla="*/ 3036 h 5855"/>
              <a:gd name="T38" fmla="*/ 2135 w 6520"/>
              <a:gd name="T39" fmla="*/ 2343 h 5855"/>
              <a:gd name="T40" fmla="*/ 1429 w 6520"/>
              <a:gd name="T41" fmla="*/ 2343 h 5855"/>
              <a:gd name="T42" fmla="*/ 1283 w 6520"/>
              <a:gd name="T43" fmla="*/ 2696 h 5855"/>
              <a:gd name="T44" fmla="*/ 1429 w 6520"/>
              <a:gd name="T45" fmla="*/ 3048 h 5855"/>
              <a:gd name="T46" fmla="*/ 2475 w 6520"/>
              <a:gd name="T47" fmla="*/ 4094 h 5855"/>
              <a:gd name="T48" fmla="*/ 3180 w 6520"/>
              <a:gd name="T49" fmla="*/ 4094 h 5855"/>
              <a:gd name="T50" fmla="*/ 6373 w 6520"/>
              <a:gd name="T51" fmla="*/ 900 h 5855"/>
              <a:gd name="T52" fmla="*/ 6520 w 6520"/>
              <a:gd name="T53" fmla="*/ 548 h 5855"/>
              <a:gd name="T54" fmla="*/ 6373 w 6520"/>
              <a:gd name="T55" fmla="*/ 195 h 5855"/>
              <a:gd name="T56" fmla="*/ 5668 w 6520"/>
              <a:gd name="T57" fmla="*/ 195 h 5855"/>
              <a:gd name="T58" fmla="*/ 2828 w 6520"/>
              <a:gd name="T59" fmla="*/ 3036 h 5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520" h="5855">
                <a:moveTo>
                  <a:pt x="0" y="5530"/>
                </a:moveTo>
                <a:lnTo>
                  <a:pt x="0" y="922"/>
                </a:lnTo>
                <a:cubicBezTo>
                  <a:pt x="0" y="742"/>
                  <a:pt x="145" y="596"/>
                  <a:pt x="325" y="596"/>
                </a:cubicBezTo>
                <a:lnTo>
                  <a:pt x="3727" y="596"/>
                </a:lnTo>
                <a:lnTo>
                  <a:pt x="4411" y="596"/>
                </a:lnTo>
                <a:lnTo>
                  <a:pt x="3761" y="1246"/>
                </a:lnTo>
                <a:lnTo>
                  <a:pt x="3727" y="1246"/>
                </a:lnTo>
                <a:lnTo>
                  <a:pt x="649" y="1246"/>
                </a:lnTo>
                <a:lnTo>
                  <a:pt x="649" y="5204"/>
                </a:lnTo>
                <a:lnTo>
                  <a:pt x="4608" y="5204"/>
                </a:lnTo>
                <a:lnTo>
                  <a:pt x="4608" y="4494"/>
                </a:lnTo>
                <a:lnTo>
                  <a:pt x="4608" y="3523"/>
                </a:lnTo>
                <a:lnTo>
                  <a:pt x="5257" y="2874"/>
                </a:lnTo>
                <a:lnTo>
                  <a:pt x="5257" y="4494"/>
                </a:lnTo>
                <a:lnTo>
                  <a:pt x="5257" y="5530"/>
                </a:lnTo>
                <a:cubicBezTo>
                  <a:pt x="5257" y="5708"/>
                  <a:pt x="5112" y="5855"/>
                  <a:pt x="4932" y="5855"/>
                </a:cubicBezTo>
                <a:lnTo>
                  <a:pt x="325" y="5855"/>
                </a:lnTo>
                <a:cubicBezTo>
                  <a:pt x="145" y="5855"/>
                  <a:pt x="0" y="5710"/>
                  <a:pt x="0" y="5530"/>
                </a:cubicBezTo>
                <a:close/>
                <a:moveTo>
                  <a:pt x="2828" y="3036"/>
                </a:moveTo>
                <a:lnTo>
                  <a:pt x="2135" y="2343"/>
                </a:lnTo>
                <a:cubicBezTo>
                  <a:pt x="1940" y="2148"/>
                  <a:pt x="1624" y="2148"/>
                  <a:pt x="1429" y="2343"/>
                </a:cubicBezTo>
                <a:cubicBezTo>
                  <a:pt x="1335" y="2438"/>
                  <a:pt x="1283" y="2563"/>
                  <a:pt x="1283" y="2696"/>
                </a:cubicBezTo>
                <a:cubicBezTo>
                  <a:pt x="1283" y="2830"/>
                  <a:pt x="1335" y="2955"/>
                  <a:pt x="1429" y="3048"/>
                </a:cubicBezTo>
                <a:lnTo>
                  <a:pt x="2475" y="4094"/>
                </a:lnTo>
                <a:cubicBezTo>
                  <a:pt x="2669" y="4288"/>
                  <a:pt x="2985" y="4288"/>
                  <a:pt x="3180" y="4094"/>
                </a:cubicBezTo>
                <a:lnTo>
                  <a:pt x="6373" y="900"/>
                </a:lnTo>
                <a:cubicBezTo>
                  <a:pt x="6468" y="806"/>
                  <a:pt x="6520" y="680"/>
                  <a:pt x="6520" y="548"/>
                </a:cubicBezTo>
                <a:cubicBezTo>
                  <a:pt x="6520" y="415"/>
                  <a:pt x="6468" y="290"/>
                  <a:pt x="6373" y="195"/>
                </a:cubicBezTo>
                <a:cubicBezTo>
                  <a:pt x="6179" y="0"/>
                  <a:pt x="5863" y="0"/>
                  <a:pt x="5668" y="195"/>
                </a:cubicBezTo>
                <a:lnTo>
                  <a:pt x="2828" y="30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</p:spTree>
    <p:extLst>
      <p:ext uri="{BB962C8B-B14F-4D97-AF65-F5344CB8AC3E}">
        <p14:creationId xmlns:p14="http://schemas.microsoft.com/office/powerpoint/2010/main" val="3604039357"/>
      </p:ext>
    </p:extLst>
  </p:cSld>
  <p:clrMapOvr>
    <a:masterClrMapping/>
  </p:clrMapOvr>
  <p:transition>
    <p:comb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3548" y="94442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/>
                </a:solidFill>
              </a:rPr>
              <a:t>Письмо </a:t>
            </a:r>
            <a:r>
              <a:rPr lang="ru-RU" sz="2000" b="1" dirty="0" err="1">
                <a:solidFill>
                  <a:schemeClr val="accent2"/>
                </a:solidFill>
              </a:rPr>
              <a:t>Минпросвещения</a:t>
            </a:r>
            <a:r>
              <a:rPr lang="ru-RU" sz="2000" b="1" dirty="0">
                <a:solidFill>
                  <a:schemeClr val="accent2"/>
                </a:solidFill>
              </a:rPr>
              <a:t> России от 19.03.2020 №ГД-39/04  </a:t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«О направлении методических рекомендаций»</a:t>
            </a:r>
          </a:p>
        </p:txBody>
      </p:sp>
      <p:sp>
        <p:nvSpPr>
          <p:cNvPr id="4" name="AutoShape 2" descr="https://af12.mail.ru/cgi-bin/readmsg?id=15851357992057763440;0;1;1&amp;mode=attachment&amp;email=demina-elmira@mail.ru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f12.mail.ru/cgi-bin/readmsg?id=15851357992057763440;0;1;1&amp;mode=attachment&amp;email=demina-elmira@mail.ru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af12.mail.ru/cgi-bin/readmsg?id=15851357992057763440;0;1;1&amp;mode=attachment&amp;email=demina-elmira@mail.ru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304666" y="775426"/>
            <a:ext cx="595151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Педагогическим работникам рекомендуется: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4C03832B-5F4E-9A44-9836-FA5746ED54B2}"/>
              </a:ext>
            </a:extLst>
          </p:cNvPr>
          <p:cNvSpPr/>
          <p:nvPr/>
        </p:nvSpPr>
        <p:spPr>
          <a:xfrm>
            <a:off x="3368768" y="2524561"/>
            <a:ext cx="253803" cy="232008"/>
          </a:xfrm>
          <a:custGeom>
            <a:avLst/>
            <a:gdLst>
              <a:gd name="connsiteX0" fmla="*/ 304348 w 608697"/>
              <a:gd name="connsiteY0" fmla="*/ 180877 h 556426"/>
              <a:gd name="connsiteX1" fmla="*/ 366093 w 608697"/>
              <a:gd name="connsiteY1" fmla="*/ 242550 h 556426"/>
              <a:gd name="connsiteX2" fmla="*/ 327540 w 608697"/>
              <a:gd name="connsiteY2" fmla="*/ 299754 h 556426"/>
              <a:gd name="connsiteX3" fmla="*/ 327540 w 608697"/>
              <a:gd name="connsiteY3" fmla="*/ 556426 h 556426"/>
              <a:gd name="connsiteX4" fmla="*/ 281157 w 608697"/>
              <a:gd name="connsiteY4" fmla="*/ 556426 h 556426"/>
              <a:gd name="connsiteX5" fmla="*/ 281157 w 608697"/>
              <a:gd name="connsiteY5" fmla="*/ 299754 h 556426"/>
              <a:gd name="connsiteX6" fmla="*/ 242604 w 608697"/>
              <a:gd name="connsiteY6" fmla="*/ 242550 h 556426"/>
              <a:gd name="connsiteX7" fmla="*/ 304348 w 608697"/>
              <a:gd name="connsiteY7" fmla="*/ 180877 h 556426"/>
              <a:gd name="connsiteX8" fmla="*/ 369923 w 608697"/>
              <a:gd name="connsiteY8" fmla="*/ 79057 h 556426"/>
              <a:gd name="connsiteX9" fmla="*/ 393558 w 608697"/>
              <a:gd name="connsiteY9" fmla="*/ 80137 h 556426"/>
              <a:gd name="connsiteX10" fmla="*/ 495934 w 608697"/>
              <a:gd name="connsiteY10" fmla="*/ 240793 h 556426"/>
              <a:gd name="connsiteX11" fmla="*/ 393558 w 608697"/>
              <a:gd name="connsiteY11" fmla="*/ 401449 h 556426"/>
              <a:gd name="connsiteX12" fmla="*/ 380426 w 608697"/>
              <a:gd name="connsiteY12" fmla="*/ 404428 h 556426"/>
              <a:gd name="connsiteX13" fmla="*/ 352444 w 608697"/>
              <a:gd name="connsiteY13" fmla="*/ 386627 h 556426"/>
              <a:gd name="connsiteX14" fmla="*/ 367293 w 608697"/>
              <a:gd name="connsiteY14" fmla="*/ 345588 h 556426"/>
              <a:gd name="connsiteX15" fmla="*/ 434150 w 608697"/>
              <a:gd name="connsiteY15" fmla="*/ 240793 h 556426"/>
              <a:gd name="connsiteX16" fmla="*/ 367293 w 608697"/>
              <a:gd name="connsiteY16" fmla="*/ 135998 h 556426"/>
              <a:gd name="connsiteX17" fmla="*/ 352444 w 608697"/>
              <a:gd name="connsiteY17" fmla="*/ 94958 h 556426"/>
              <a:gd name="connsiteX18" fmla="*/ 369923 w 608697"/>
              <a:gd name="connsiteY18" fmla="*/ 79057 h 556426"/>
              <a:gd name="connsiteX19" fmla="*/ 239303 w 608697"/>
              <a:gd name="connsiteY19" fmla="*/ 78821 h 556426"/>
              <a:gd name="connsiteX20" fmla="*/ 256752 w 608697"/>
              <a:gd name="connsiteY20" fmla="*/ 94828 h 556426"/>
              <a:gd name="connsiteX21" fmla="*/ 241682 w 608697"/>
              <a:gd name="connsiteY21" fmla="*/ 135799 h 556426"/>
              <a:gd name="connsiteX22" fmla="*/ 174536 w 608697"/>
              <a:gd name="connsiteY22" fmla="*/ 240759 h 556426"/>
              <a:gd name="connsiteX23" fmla="*/ 241682 w 608697"/>
              <a:gd name="connsiteY23" fmla="*/ 345720 h 556426"/>
              <a:gd name="connsiteX24" fmla="*/ 256752 w 608697"/>
              <a:gd name="connsiteY24" fmla="*/ 386765 h 556426"/>
              <a:gd name="connsiteX25" fmla="*/ 228700 w 608697"/>
              <a:gd name="connsiteY25" fmla="*/ 404569 h 556426"/>
              <a:gd name="connsiteX26" fmla="*/ 215644 w 608697"/>
              <a:gd name="connsiteY26" fmla="*/ 401738 h 556426"/>
              <a:gd name="connsiteX27" fmla="*/ 112763 w 608697"/>
              <a:gd name="connsiteY27" fmla="*/ 240759 h 556426"/>
              <a:gd name="connsiteX28" fmla="*/ 215644 w 608697"/>
              <a:gd name="connsiteY28" fmla="*/ 79855 h 556426"/>
              <a:gd name="connsiteX29" fmla="*/ 239303 w 608697"/>
              <a:gd name="connsiteY29" fmla="*/ 78821 h 556426"/>
              <a:gd name="connsiteX30" fmla="*/ 433751 w 608697"/>
              <a:gd name="connsiteY30" fmla="*/ 2149 h 556426"/>
              <a:gd name="connsiteX31" fmla="*/ 457409 w 608697"/>
              <a:gd name="connsiteY31" fmla="*/ 3220 h 556426"/>
              <a:gd name="connsiteX32" fmla="*/ 566548 w 608697"/>
              <a:gd name="connsiteY32" fmla="*/ 98265 h 556426"/>
              <a:gd name="connsiteX33" fmla="*/ 608697 w 608697"/>
              <a:gd name="connsiteY33" fmla="*/ 240757 h 556426"/>
              <a:gd name="connsiteX34" fmla="*/ 566548 w 608697"/>
              <a:gd name="connsiteY34" fmla="*/ 383324 h 556426"/>
              <a:gd name="connsiteX35" fmla="*/ 457409 w 608697"/>
              <a:gd name="connsiteY35" fmla="*/ 478295 h 556426"/>
              <a:gd name="connsiteX36" fmla="*/ 444279 w 608697"/>
              <a:gd name="connsiteY36" fmla="*/ 481274 h 556426"/>
              <a:gd name="connsiteX37" fmla="*/ 416304 w 608697"/>
              <a:gd name="connsiteY37" fmla="*/ 463472 h 556426"/>
              <a:gd name="connsiteX38" fmla="*/ 431150 w 608697"/>
              <a:gd name="connsiteY38" fmla="*/ 422430 h 556426"/>
              <a:gd name="connsiteX39" fmla="*/ 546928 w 608697"/>
              <a:gd name="connsiteY39" fmla="*/ 240757 h 556426"/>
              <a:gd name="connsiteX40" fmla="*/ 431150 w 608697"/>
              <a:gd name="connsiteY40" fmla="*/ 59085 h 556426"/>
              <a:gd name="connsiteX41" fmla="*/ 416304 w 608697"/>
              <a:gd name="connsiteY41" fmla="*/ 18117 h 556426"/>
              <a:gd name="connsiteX42" fmla="*/ 433751 w 608697"/>
              <a:gd name="connsiteY42" fmla="*/ 2149 h 556426"/>
              <a:gd name="connsiteX43" fmla="*/ 175731 w 608697"/>
              <a:gd name="connsiteY43" fmla="*/ 1886 h 556426"/>
              <a:gd name="connsiteX44" fmla="*/ 193175 w 608697"/>
              <a:gd name="connsiteY44" fmla="*/ 17837 h 556426"/>
              <a:gd name="connsiteX45" fmla="*/ 178109 w 608697"/>
              <a:gd name="connsiteY45" fmla="*/ 58883 h 556426"/>
              <a:gd name="connsiteX46" fmla="*/ 61756 w 608697"/>
              <a:gd name="connsiteY46" fmla="*/ 240793 h 556426"/>
              <a:gd name="connsiteX47" fmla="*/ 178109 w 608697"/>
              <a:gd name="connsiteY47" fmla="*/ 422778 h 556426"/>
              <a:gd name="connsiteX48" fmla="*/ 193175 w 608697"/>
              <a:gd name="connsiteY48" fmla="*/ 463749 h 556426"/>
              <a:gd name="connsiteX49" fmla="*/ 165131 w 608697"/>
              <a:gd name="connsiteY49" fmla="*/ 481627 h 556426"/>
              <a:gd name="connsiteX50" fmla="*/ 152079 w 608697"/>
              <a:gd name="connsiteY50" fmla="*/ 478722 h 556426"/>
              <a:gd name="connsiteX51" fmla="*/ 42439 w 608697"/>
              <a:gd name="connsiteY51" fmla="*/ 383744 h 556426"/>
              <a:gd name="connsiteX52" fmla="*/ 0 w 608697"/>
              <a:gd name="connsiteY52" fmla="*/ 240793 h 556426"/>
              <a:gd name="connsiteX53" fmla="*/ 42439 w 608697"/>
              <a:gd name="connsiteY53" fmla="*/ 97917 h 556426"/>
              <a:gd name="connsiteX54" fmla="*/ 152079 w 608697"/>
              <a:gd name="connsiteY54" fmla="*/ 2864 h 556426"/>
              <a:gd name="connsiteX55" fmla="*/ 175731 w 608697"/>
              <a:gd name="connsiteY55" fmla="*/ 1886 h 55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608697" h="556426">
                <a:moveTo>
                  <a:pt x="304348" y="180877"/>
                </a:moveTo>
                <a:cubicBezTo>
                  <a:pt x="338502" y="180877"/>
                  <a:pt x="366093" y="208436"/>
                  <a:pt x="366093" y="242550"/>
                </a:cubicBezTo>
                <a:cubicBezTo>
                  <a:pt x="366093" y="268470"/>
                  <a:pt x="350135" y="290592"/>
                  <a:pt x="327540" y="299754"/>
                </a:cubicBezTo>
                <a:lnTo>
                  <a:pt x="327540" y="556426"/>
                </a:lnTo>
                <a:lnTo>
                  <a:pt x="281157" y="556426"/>
                </a:lnTo>
                <a:lnTo>
                  <a:pt x="281157" y="299754"/>
                </a:lnTo>
                <a:cubicBezTo>
                  <a:pt x="258562" y="290592"/>
                  <a:pt x="242604" y="268470"/>
                  <a:pt x="242604" y="242550"/>
                </a:cubicBezTo>
                <a:cubicBezTo>
                  <a:pt x="242604" y="208436"/>
                  <a:pt x="270195" y="180877"/>
                  <a:pt x="304348" y="180877"/>
                </a:cubicBezTo>
                <a:close/>
                <a:moveTo>
                  <a:pt x="369923" y="79057"/>
                </a:moveTo>
                <a:cubicBezTo>
                  <a:pt x="377366" y="76376"/>
                  <a:pt x="385835" y="76525"/>
                  <a:pt x="393558" y="80137"/>
                </a:cubicBezTo>
                <a:cubicBezTo>
                  <a:pt x="455790" y="109259"/>
                  <a:pt x="495934" y="172344"/>
                  <a:pt x="495934" y="240793"/>
                </a:cubicBezTo>
                <a:cubicBezTo>
                  <a:pt x="495934" y="309315"/>
                  <a:pt x="455790" y="372401"/>
                  <a:pt x="393558" y="401449"/>
                </a:cubicBezTo>
                <a:cubicBezTo>
                  <a:pt x="389305" y="403460"/>
                  <a:pt x="384828" y="404428"/>
                  <a:pt x="380426" y="404428"/>
                </a:cubicBezTo>
                <a:cubicBezTo>
                  <a:pt x="368860" y="404428"/>
                  <a:pt x="357742" y="397799"/>
                  <a:pt x="352444" y="386627"/>
                </a:cubicBezTo>
                <a:cubicBezTo>
                  <a:pt x="345206" y="371209"/>
                  <a:pt x="351847" y="352813"/>
                  <a:pt x="367293" y="345588"/>
                </a:cubicBezTo>
                <a:cubicBezTo>
                  <a:pt x="407885" y="326595"/>
                  <a:pt x="434150" y="285481"/>
                  <a:pt x="434150" y="240793"/>
                </a:cubicBezTo>
                <a:cubicBezTo>
                  <a:pt x="434150" y="196104"/>
                  <a:pt x="407885" y="154990"/>
                  <a:pt x="367293" y="135998"/>
                </a:cubicBezTo>
                <a:cubicBezTo>
                  <a:pt x="351847" y="128773"/>
                  <a:pt x="345206" y="110376"/>
                  <a:pt x="352444" y="94958"/>
                </a:cubicBezTo>
                <a:cubicBezTo>
                  <a:pt x="356063" y="87250"/>
                  <a:pt x="362480" y="81738"/>
                  <a:pt x="369923" y="79057"/>
                </a:cubicBezTo>
                <a:close/>
                <a:moveTo>
                  <a:pt x="239303" y="78821"/>
                </a:moveTo>
                <a:cubicBezTo>
                  <a:pt x="246736" y="81531"/>
                  <a:pt x="253134" y="87081"/>
                  <a:pt x="256752" y="94828"/>
                </a:cubicBezTo>
                <a:cubicBezTo>
                  <a:pt x="263914" y="110248"/>
                  <a:pt x="257200" y="128648"/>
                  <a:pt x="241682" y="135799"/>
                </a:cubicBezTo>
                <a:cubicBezTo>
                  <a:pt x="200947" y="154720"/>
                  <a:pt x="174536" y="195915"/>
                  <a:pt x="174536" y="240759"/>
                </a:cubicBezTo>
                <a:cubicBezTo>
                  <a:pt x="174536" y="285604"/>
                  <a:pt x="200947" y="326873"/>
                  <a:pt x="241682" y="345720"/>
                </a:cubicBezTo>
                <a:cubicBezTo>
                  <a:pt x="257200" y="352945"/>
                  <a:pt x="263914" y="371271"/>
                  <a:pt x="256752" y="386765"/>
                </a:cubicBezTo>
                <a:cubicBezTo>
                  <a:pt x="251455" y="398014"/>
                  <a:pt x="240339" y="404569"/>
                  <a:pt x="228700" y="404569"/>
                </a:cubicBezTo>
                <a:cubicBezTo>
                  <a:pt x="224298" y="404569"/>
                  <a:pt x="219897" y="403675"/>
                  <a:pt x="215644" y="401738"/>
                </a:cubicBezTo>
                <a:cubicBezTo>
                  <a:pt x="153125" y="372761"/>
                  <a:pt x="112763" y="309516"/>
                  <a:pt x="112763" y="240759"/>
                </a:cubicBezTo>
                <a:cubicBezTo>
                  <a:pt x="112763" y="172002"/>
                  <a:pt x="153125" y="108833"/>
                  <a:pt x="215644" y="79855"/>
                </a:cubicBezTo>
                <a:cubicBezTo>
                  <a:pt x="223403" y="76242"/>
                  <a:pt x="231871" y="76112"/>
                  <a:pt x="239303" y="78821"/>
                </a:cubicBezTo>
                <a:close/>
                <a:moveTo>
                  <a:pt x="433751" y="2149"/>
                </a:moveTo>
                <a:cubicBezTo>
                  <a:pt x="441183" y="-541"/>
                  <a:pt x="449650" y="-392"/>
                  <a:pt x="457409" y="3220"/>
                </a:cubicBezTo>
                <a:cubicBezTo>
                  <a:pt x="501945" y="24076"/>
                  <a:pt x="539692" y="56925"/>
                  <a:pt x="566548" y="98265"/>
                </a:cubicBezTo>
                <a:cubicBezTo>
                  <a:pt x="594150" y="140722"/>
                  <a:pt x="608697" y="189958"/>
                  <a:pt x="608697" y="240757"/>
                </a:cubicBezTo>
                <a:cubicBezTo>
                  <a:pt x="608697" y="291557"/>
                  <a:pt x="594150" y="340867"/>
                  <a:pt x="566548" y="383324"/>
                </a:cubicBezTo>
                <a:cubicBezTo>
                  <a:pt x="539692" y="424590"/>
                  <a:pt x="501945" y="457438"/>
                  <a:pt x="457409" y="478295"/>
                </a:cubicBezTo>
                <a:cubicBezTo>
                  <a:pt x="453156" y="480306"/>
                  <a:pt x="448680" y="481274"/>
                  <a:pt x="444279" y="481274"/>
                </a:cubicBezTo>
                <a:cubicBezTo>
                  <a:pt x="432642" y="481274"/>
                  <a:pt x="421526" y="474645"/>
                  <a:pt x="416304" y="463472"/>
                </a:cubicBezTo>
                <a:cubicBezTo>
                  <a:pt x="409068" y="448053"/>
                  <a:pt x="415707" y="429655"/>
                  <a:pt x="431150" y="422430"/>
                </a:cubicBezTo>
                <a:cubicBezTo>
                  <a:pt x="501497" y="389507"/>
                  <a:pt x="546928" y="318223"/>
                  <a:pt x="546928" y="240757"/>
                </a:cubicBezTo>
                <a:cubicBezTo>
                  <a:pt x="546928" y="163291"/>
                  <a:pt x="501497" y="92008"/>
                  <a:pt x="431150" y="59085"/>
                </a:cubicBezTo>
                <a:cubicBezTo>
                  <a:pt x="415707" y="51860"/>
                  <a:pt x="409068" y="33536"/>
                  <a:pt x="416304" y="18117"/>
                </a:cubicBezTo>
                <a:cubicBezTo>
                  <a:pt x="419922" y="10371"/>
                  <a:pt x="426319" y="4840"/>
                  <a:pt x="433751" y="2149"/>
                </a:cubicBezTo>
                <a:close/>
                <a:moveTo>
                  <a:pt x="175731" y="1886"/>
                </a:moveTo>
                <a:cubicBezTo>
                  <a:pt x="183162" y="4596"/>
                  <a:pt x="189558" y="10127"/>
                  <a:pt x="193175" y="17837"/>
                </a:cubicBezTo>
                <a:cubicBezTo>
                  <a:pt x="200335" y="33332"/>
                  <a:pt x="193622" y="51657"/>
                  <a:pt x="178109" y="58883"/>
                </a:cubicBezTo>
                <a:cubicBezTo>
                  <a:pt x="107477" y="91659"/>
                  <a:pt x="61756" y="163097"/>
                  <a:pt x="61756" y="240793"/>
                </a:cubicBezTo>
                <a:cubicBezTo>
                  <a:pt x="61756" y="318563"/>
                  <a:pt x="107477" y="390001"/>
                  <a:pt x="178109" y="422778"/>
                </a:cubicBezTo>
                <a:cubicBezTo>
                  <a:pt x="193622" y="429929"/>
                  <a:pt x="200335" y="448329"/>
                  <a:pt x="193175" y="463749"/>
                </a:cubicBezTo>
                <a:cubicBezTo>
                  <a:pt x="187879" y="474997"/>
                  <a:pt x="176766" y="481627"/>
                  <a:pt x="165131" y="481627"/>
                </a:cubicBezTo>
                <a:cubicBezTo>
                  <a:pt x="160730" y="481627"/>
                  <a:pt x="156330" y="480659"/>
                  <a:pt x="152079" y="478722"/>
                </a:cubicBezTo>
                <a:cubicBezTo>
                  <a:pt x="107328" y="457938"/>
                  <a:pt x="69364" y="425087"/>
                  <a:pt x="42439" y="383744"/>
                </a:cubicBezTo>
                <a:cubicBezTo>
                  <a:pt x="14693" y="341209"/>
                  <a:pt x="0" y="291746"/>
                  <a:pt x="0" y="240793"/>
                </a:cubicBezTo>
                <a:cubicBezTo>
                  <a:pt x="0" y="189840"/>
                  <a:pt x="14693" y="140452"/>
                  <a:pt x="42439" y="97917"/>
                </a:cubicBezTo>
                <a:cubicBezTo>
                  <a:pt x="69364" y="56499"/>
                  <a:pt x="107328" y="23648"/>
                  <a:pt x="152079" y="2864"/>
                </a:cubicBezTo>
                <a:cubicBezTo>
                  <a:pt x="159835" y="-711"/>
                  <a:pt x="168301" y="-823"/>
                  <a:pt x="175731" y="18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15" name="菱形 27">
            <a:extLst>
              <a:ext uri="{FF2B5EF4-FFF2-40B4-BE49-F238E27FC236}">
                <a16:creationId xmlns:a16="http://schemas.microsoft.com/office/drawing/2014/main" id="{EC1EC3BB-D93A-7C47-BE1B-2FDBD0EA5324}"/>
              </a:ext>
            </a:extLst>
          </p:cNvPr>
          <p:cNvSpPr/>
          <p:nvPr/>
        </p:nvSpPr>
        <p:spPr>
          <a:xfrm>
            <a:off x="3179649" y="3435846"/>
            <a:ext cx="693186" cy="693185"/>
          </a:xfrm>
          <a:prstGeom prst="diamond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8100000" scaled="1"/>
            <a:tileRect/>
          </a:gradFill>
          <a:ln w="28575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651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16" name="Oval 28">
            <a:extLst>
              <a:ext uri="{FF2B5EF4-FFF2-40B4-BE49-F238E27FC236}">
                <a16:creationId xmlns:a16="http://schemas.microsoft.com/office/drawing/2014/main" id="{3B56BC6F-B99E-AB4A-9EED-593D374C7D63}"/>
              </a:ext>
            </a:extLst>
          </p:cNvPr>
          <p:cNvSpPr/>
          <p:nvPr/>
        </p:nvSpPr>
        <p:spPr>
          <a:xfrm>
            <a:off x="3399341" y="3681074"/>
            <a:ext cx="253803" cy="227531"/>
          </a:xfrm>
          <a:custGeom>
            <a:avLst/>
            <a:gdLst>
              <a:gd name="T0" fmla="*/ 0 w 6520"/>
              <a:gd name="T1" fmla="*/ 5530 h 5855"/>
              <a:gd name="T2" fmla="*/ 0 w 6520"/>
              <a:gd name="T3" fmla="*/ 922 h 5855"/>
              <a:gd name="T4" fmla="*/ 325 w 6520"/>
              <a:gd name="T5" fmla="*/ 596 h 5855"/>
              <a:gd name="T6" fmla="*/ 3727 w 6520"/>
              <a:gd name="T7" fmla="*/ 596 h 5855"/>
              <a:gd name="T8" fmla="*/ 4411 w 6520"/>
              <a:gd name="T9" fmla="*/ 596 h 5855"/>
              <a:gd name="T10" fmla="*/ 3761 w 6520"/>
              <a:gd name="T11" fmla="*/ 1246 h 5855"/>
              <a:gd name="T12" fmla="*/ 3727 w 6520"/>
              <a:gd name="T13" fmla="*/ 1246 h 5855"/>
              <a:gd name="T14" fmla="*/ 649 w 6520"/>
              <a:gd name="T15" fmla="*/ 1246 h 5855"/>
              <a:gd name="T16" fmla="*/ 649 w 6520"/>
              <a:gd name="T17" fmla="*/ 5204 h 5855"/>
              <a:gd name="T18" fmla="*/ 4608 w 6520"/>
              <a:gd name="T19" fmla="*/ 5204 h 5855"/>
              <a:gd name="T20" fmla="*/ 4608 w 6520"/>
              <a:gd name="T21" fmla="*/ 4494 h 5855"/>
              <a:gd name="T22" fmla="*/ 4608 w 6520"/>
              <a:gd name="T23" fmla="*/ 3523 h 5855"/>
              <a:gd name="T24" fmla="*/ 5257 w 6520"/>
              <a:gd name="T25" fmla="*/ 2874 h 5855"/>
              <a:gd name="T26" fmla="*/ 5257 w 6520"/>
              <a:gd name="T27" fmla="*/ 4494 h 5855"/>
              <a:gd name="T28" fmla="*/ 5257 w 6520"/>
              <a:gd name="T29" fmla="*/ 5530 h 5855"/>
              <a:gd name="T30" fmla="*/ 4932 w 6520"/>
              <a:gd name="T31" fmla="*/ 5855 h 5855"/>
              <a:gd name="T32" fmla="*/ 325 w 6520"/>
              <a:gd name="T33" fmla="*/ 5855 h 5855"/>
              <a:gd name="T34" fmla="*/ 0 w 6520"/>
              <a:gd name="T35" fmla="*/ 5530 h 5855"/>
              <a:gd name="T36" fmla="*/ 2828 w 6520"/>
              <a:gd name="T37" fmla="*/ 3036 h 5855"/>
              <a:gd name="T38" fmla="*/ 2135 w 6520"/>
              <a:gd name="T39" fmla="*/ 2343 h 5855"/>
              <a:gd name="T40" fmla="*/ 1429 w 6520"/>
              <a:gd name="T41" fmla="*/ 2343 h 5855"/>
              <a:gd name="T42" fmla="*/ 1283 w 6520"/>
              <a:gd name="T43" fmla="*/ 2696 h 5855"/>
              <a:gd name="T44" fmla="*/ 1429 w 6520"/>
              <a:gd name="T45" fmla="*/ 3048 h 5855"/>
              <a:gd name="T46" fmla="*/ 2475 w 6520"/>
              <a:gd name="T47" fmla="*/ 4094 h 5855"/>
              <a:gd name="T48" fmla="*/ 3180 w 6520"/>
              <a:gd name="T49" fmla="*/ 4094 h 5855"/>
              <a:gd name="T50" fmla="*/ 6373 w 6520"/>
              <a:gd name="T51" fmla="*/ 900 h 5855"/>
              <a:gd name="T52" fmla="*/ 6520 w 6520"/>
              <a:gd name="T53" fmla="*/ 548 h 5855"/>
              <a:gd name="T54" fmla="*/ 6373 w 6520"/>
              <a:gd name="T55" fmla="*/ 195 h 5855"/>
              <a:gd name="T56" fmla="*/ 5668 w 6520"/>
              <a:gd name="T57" fmla="*/ 195 h 5855"/>
              <a:gd name="T58" fmla="*/ 2828 w 6520"/>
              <a:gd name="T59" fmla="*/ 3036 h 5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520" h="5855">
                <a:moveTo>
                  <a:pt x="0" y="5530"/>
                </a:moveTo>
                <a:lnTo>
                  <a:pt x="0" y="922"/>
                </a:lnTo>
                <a:cubicBezTo>
                  <a:pt x="0" y="742"/>
                  <a:pt x="145" y="596"/>
                  <a:pt x="325" y="596"/>
                </a:cubicBezTo>
                <a:lnTo>
                  <a:pt x="3727" y="596"/>
                </a:lnTo>
                <a:lnTo>
                  <a:pt x="4411" y="596"/>
                </a:lnTo>
                <a:lnTo>
                  <a:pt x="3761" y="1246"/>
                </a:lnTo>
                <a:lnTo>
                  <a:pt x="3727" y="1246"/>
                </a:lnTo>
                <a:lnTo>
                  <a:pt x="649" y="1246"/>
                </a:lnTo>
                <a:lnTo>
                  <a:pt x="649" y="5204"/>
                </a:lnTo>
                <a:lnTo>
                  <a:pt x="4608" y="5204"/>
                </a:lnTo>
                <a:lnTo>
                  <a:pt x="4608" y="4494"/>
                </a:lnTo>
                <a:lnTo>
                  <a:pt x="4608" y="3523"/>
                </a:lnTo>
                <a:lnTo>
                  <a:pt x="5257" y="2874"/>
                </a:lnTo>
                <a:lnTo>
                  <a:pt x="5257" y="4494"/>
                </a:lnTo>
                <a:lnTo>
                  <a:pt x="5257" y="5530"/>
                </a:lnTo>
                <a:cubicBezTo>
                  <a:pt x="5257" y="5708"/>
                  <a:pt x="5112" y="5855"/>
                  <a:pt x="4932" y="5855"/>
                </a:cubicBezTo>
                <a:lnTo>
                  <a:pt x="325" y="5855"/>
                </a:lnTo>
                <a:cubicBezTo>
                  <a:pt x="145" y="5855"/>
                  <a:pt x="0" y="5710"/>
                  <a:pt x="0" y="5530"/>
                </a:cubicBezTo>
                <a:close/>
                <a:moveTo>
                  <a:pt x="2828" y="3036"/>
                </a:moveTo>
                <a:lnTo>
                  <a:pt x="2135" y="2343"/>
                </a:lnTo>
                <a:cubicBezTo>
                  <a:pt x="1940" y="2148"/>
                  <a:pt x="1624" y="2148"/>
                  <a:pt x="1429" y="2343"/>
                </a:cubicBezTo>
                <a:cubicBezTo>
                  <a:pt x="1335" y="2438"/>
                  <a:pt x="1283" y="2563"/>
                  <a:pt x="1283" y="2696"/>
                </a:cubicBezTo>
                <a:cubicBezTo>
                  <a:pt x="1283" y="2830"/>
                  <a:pt x="1335" y="2955"/>
                  <a:pt x="1429" y="3048"/>
                </a:cubicBezTo>
                <a:lnTo>
                  <a:pt x="2475" y="4094"/>
                </a:lnTo>
                <a:cubicBezTo>
                  <a:pt x="2669" y="4288"/>
                  <a:pt x="2985" y="4288"/>
                  <a:pt x="3180" y="4094"/>
                </a:cubicBezTo>
                <a:lnTo>
                  <a:pt x="6373" y="900"/>
                </a:lnTo>
                <a:cubicBezTo>
                  <a:pt x="6468" y="806"/>
                  <a:pt x="6520" y="680"/>
                  <a:pt x="6520" y="548"/>
                </a:cubicBezTo>
                <a:cubicBezTo>
                  <a:pt x="6520" y="415"/>
                  <a:pt x="6468" y="290"/>
                  <a:pt x="6373" y="195"/>
                </a:cubicBezTo>
                <a:cubicBezTo>
                  <a:pt x="6179" y="0"/>
                  <a:pt x="5863" y="0"/>
                  <a:pt x="5668" y="195"/>
                </a:cubicBezTo>
                <a:lnTo>
                  <a:pt x="2828" y="30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19" name="文本框 35">
            <a:extLst>
              <a:ext uri="{FF2B5EF4-FFF2-40B4-BE49-F238E27FC236}">
                <a16:creationId xmlns:a16="http://schemas.microsoft.com/office/drawing/2014/main" id="{286B69CD-8AFA-314A-8A42-3B1303757C86}"/>
              </a:ext>
            </a:extLst>
          </p:cNvPr>
          <p:cNvSpPr txBox="1"/>
          <p:nvPr/>
        </p:nvSpPr>
        <p:spPr>
          <a:xfrm>
            <a:off x="3923928" y="1178830"/>
            <a:ext cx="5193905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Segoe UI Light" panose="020B0502040204020203" pitchFamily="34" charset="0"/>
              </a:defRPr>
            </a:lvl1pPr>
          </a:lstStyle>
          <a:p>
            <a:pPr algn="just"/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Планировать свою педагогическую деятельность с учетом системы дистанционного обучения, создавать простейшие, нужные для обучающихся, ресурсы и задания</a:t>
            </a:r>
            <a:endParaRPr lang="zh-CN" altLang="en-US" sz="1200" dirty="0">
              <a:latin typeface="+mj-lt"/>
            </a:endParaRPr>
          </a:p>
        </p:txBody>
      </p:sp>
      <p:sp>
        <p:nvSpPr>
          <p:cNvPr id="22" name="文本框 38">
            <a:extLst>
              <a:ext uri="{FF2B5EF4-FFF2-40B4-BE49-F238E27FC236}">
                <a16:creationId xmlns:a16="http://schemas.microsoft.com/office/drawing/2014/main" id="{B2E3794B-BF53-B04D-B275-420BFAA68FF7}"/>
              </a:ext>
            </a:extLst>
          </p:cNvPr>
          <p:cNvSpPr txBox="1"/>
          <p:nvPr/>
        </p:nvSpPr>
        <p:spPr>
          <a:xfrm>
            <a:off x="3923928" y="2286063"/>
            <a:ext cx="5193905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Segoe UI Light" panose="020B0502040204020203" pitchFamily="34" charset="0"/>
              </a:defRPr>
            </a:lvl1pPr>
          </a:lstStyle>
          <a:p>
            <a:pPr algn="just"/>
            <a:r>
              <a:rPr lang="ru-RU" sz="120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Выражать свое отношение к работам обучающихся в виде текстовых или аудио рецензий, устных онлайн консультаций</a:t>
            </a:r>
            <a:endParaRPr lang="zh-CN" altLang="en-US" sz="1200" dirty="0">
              <a:latin typeface="+mj-lt"/>
            </a:endParaRPr>
          </a:p>
        </p:txBody>
      </p:sp>
      <p:sp>
        <p:nvSpPr>
          <p:cNvPr id="25" name="文本框 41">
            <a:extLst>
              <a:ext uri="{FF2B5EF4-FFF2-40B4-BE49-F238E27FC236}">
                <a16:creationId xmlns:a16="http://schemas.microsoft.com/office/drawing/2014/main" id="{525661F8-95E8-2E43-9CFC-B74E7243F0C3}"/>
              </a:ext>
            </a:extLst>
          </p:cNvPr>
          <p:cNvSpPr txBox="1"/>
          <p:nvPr/>
        </p:nvSpPr>
        <p:spPr>
          <a:xfrm>
            <a:off x="3923928" y="3078852"/>
            <a:ext cx="522007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Segoe UI Light" panose="020B0502040204020203" pitchFamily="34" charset="0"/>
              </a:defRPr>
            </a:lvl1pPr>
          </a:lstStyle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При реализации ДОП с применением ЭО и ДОТ обеспечить внесение соответствующих корректировок в раб. программы и (или) учебные планы в части форм обучения (лекция, онлайн консультация), технических средств обучения</a:t>
            </a:r>
            <a:endParaRPr lang="ru-RU" sz="1200" dirty="0">
              <a:latin typeface="+mj-lt"/>
              <a:ea typeface="Times New Roman"/>
              <a:cs typeface="Arial" pitchFamily="34" charset="0"/>
            </a:endParaRPr>
          </a:p>
        </p:txBody>
      </p:sp>
      <p:sp>
        <p:nvSpPr>
          <p:cNvPr id="26" name="菱形 27">
            <a:extLst>
              <a:ext uri="{FF2B5EF4-FFF2-40B4-BE49-F238E27FC236}">
                <a16:creationId xmlns:a16="http://schemas.microsoft.com/office/drawing/2014/main" id="{974A2C82-5F86-0648-A8D7-65A3876F7068}"/>
              </a:ext>
            </a:extLst>
          </p:cNvPr>
          <p:cNvSpPr/>
          <p:nvPr/>
        </p:nvSpPr>
        <p:spPr>
          <a:xfrm>
            <a:off x="3164841" y="2293972"/>
            <a:ext cx="693186" cy="693185"/>
          </a:xfrm>
          <a:prstGeom prst="diamond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8100000" scaled="1"/>
            <a:tileRect/>
          </a:gradFill>
          <a:ln w="28575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651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27" name="Oval 28">
            <a:extLst>
              <a:ext uri="{FF2B5EF4-FFF2-40B4-BE49-F238E27FC236}">
                <a16:creationId xmlns:a16="http://schemas.microsoft.com/office/drawing/2014/main" id="{B4A84D2E-3C5D-AF42-95DB-1B1E41DFDC2B}"/>
              </a:ext>
            </a:extLst>
          </p:cNvPr>
          <p:cNvSpPr/>
          <p:nvPr/>
        </p:nvSpPr>
        <p:spPr>
          <a:xfrm>
            <a:off x="3384533" y="2547517"/>
            <a:ext cx="253803" cy="227531"/>
          </a:xfrm>
          <a:custGeom>
            <a:avLst/>
            <a:gdLst>
              <a:gd name="T0" fmla="*/ 0 w 6520"/>
              <a:gd name="T1" fmla="*/ 5530 h 5855"/>
              <a:gd name="T2" fmla="*/ 0 w 6520"/>
              <a:gd name="T3" fmla="*/ 922 h 5855"/>
              <a:gd name="T4" fmla="*/ 325 w 6520"/>
              <a:gd name="T5" fmla="*/ 596 h 5855"/>
              <a:gd name="T6" fmla="*/ 3727 w 6520"/>
              <a:gd name="T7" fmla="*/ 596 h 5855"/>
              <a:gd name="T8" fmla="*/ 4411 w 6520"/>
              <a:gd name="T9" fmla="*/ 596 h 5855"/>
              <a:gd name="T10" fmla="*/ 3761 w 6520"/>
              <a:gd name="T11" fmla="*/ 1246 h 5855"/>
              <a:gd name="T12" fmla="*/ 3727 w 6520"/>
              <a:gd name="T13" fmla="*/ 1246 h 5855"/>
              <a:gd name="T14" fmla="*/ 649 w 6520"/>
              <a:gd name="T15" fmla="*/ 1246 h 5855"/>
              <a:gd name="T16" fmla="*/ 649 w 6520"/>
              <a:gd name="T17" fmla="*/ 5204 h 5855"/>
              <a:gd name="T18" fmla="*/ 4608 w 6520"/>
              <a:gd name="T19" fmla="*/ 5204 h 5855"/>
              <a:gd name="T20" fmla="*/ 4608 w 6520"/>
              <a:gd name="T21" fmla="*/ 4494 h 5855"/>
              <a:gd name="T22" fmla="*/ 4608 w 6520"/>
              <a:gd name="T23" fmla="*/ 3523 h 5855"/>
              <a:gd name="T24" fmla="*/ 5257 w 6520"/>
              <a:gd name="T25" fmla="*/ 2874 h 5855"/>
              <a:gd name="T26" fmla="*/ 5257 w 6520"/>
              <a:gd name="T27" fmla="*/ 4494 h 5855"/>
              <a:gd name="T28" fmla="*/ 5257 w 6520"/>
              <a:gd name="T29" fmla="*/ 5530 h 5855"/>
              <a:gd name="T30" fmla="*/ 4932 w 6520"/>
              <a:gd name="T31" fmla="*/ 5855 h 5855"/>
              <a:gd name="T32" fmla="*/ 325 w 6520"/>
              <a:gd name="T33" fmla="*/ 5855 h 5855"/>
              <a:gd name="T34" fmla="*/ 0 w 6520"/>
              <a:gd name="T35" fmla="*/ 5530 h 5855"/>
              <a:gd name="T36" fmla="*/ 2828 w 6520"/>
              <a:gd name="T37" fmla="*/ 3036 h 5855"/>
              <a:gd name="T38" fmla="*/ 2135 w 6520"/>
              <a:gd name="T39" fmla="*/ 2343 h 5855"/>
              <a:gd name="T40" fmla="*/ 1429 w 6520"/>
              <a:gd name="T41" fmla="*/ 2343 h 5855"/>
              <a:gd name="T42" fmla="*/ 1283 w 6520"/>
              <a:gd name="T43" fmla="*/ 2696 h 5855"/>
              <a:gd name="T44" fmla="*/ 1429 w 6520"/>
              <a:gd name="T45" fmla="*/ 3048 h 5855"/>
              <a:gd name="T46" fmla="*/ 2475 w 6520"/>
              <a:gd name="T47" fmla="*/ 4094 h 5855"/>
              <a:gd name="T48" fmla="*/ 3180 w 6520"/>
              <a:gd name="T49" fmla="*/ 4094 h 5855"/>
              <a:gd name="T50" fmla="*/ 6373 w 6520"/>
              <a:gd name="T51" fmla="*/ 900 h 5855"/>
              <a:gd name="T52" fmla="*/ 6520 w 6520"/>
              <a:gd name="T53" fmla="*/ 548 h 5855"/>
              <a:gd name="T54" fmla="*/ 6373 w 6520"/>
              <a:gd name="T55" fmla="*/ 195 h 5855"/>
              <a:gd name="T56" fmla="*/ 5668 w 6520"/>
              <a:gd name="T57" fmla="*/ 195 h 5855"/>
              <a:gd name="T58" fmla="*/ 2828 w 6520"/>
              <a:gd name="T59" fmla="*/ 3036 h 5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520" h="5855">
                <a:moveTo>
                  <a:pt x="0" y="5530"/>
                </a:moveTo>
                <a:lnTo>
                  <a:pt x="0" y="922"/>
                </a:lnTo>
                <a:cubicBezTo>
                  <a:pt x="0" y="742"/>
                  <a:pt x="145" y="596"/>
                  <a:pt x="325" y="596"/>
                </a:cubicBezTo>
                <a:lnTo>
                  <a:pt x="3727" y="596"/>
                </a:lnTo>
                <a:lnTo>
                  <a:pt x="4411" y="596"/>
                </a:lnTo>
                <a:lnTo>
                  <a:pt x="3761" y="1246"/>
                </a:lnTo>
                <a:lnTo>
                  <a:pt x="3727" y="1246"/>
                </a:lnTo>
                <a:lnTo>
                  <a:pt x="649" y="1246"/>
                </a:lnTo>
                <a:lnTo>
                  <a:pt x="649" y="5204"/>
                </a:lnTo>
                <a:lnTo>
                  <a:pt x="4608" y="5204"/>
                </a:lnTo>
                <a:lnTo>
                  <a:pt x="4608" y="4494"/>
                </a:lnTo>
                <a:lnTo>
                  <a:pt x="4608" y="3523"/>
                </a:lnTo>
                <a:lnTo>
                  <a:pt x="5257" y="2874"/>
                </a:lnTo>
                <a:lnTo>
                  <a:pt x="5257" y="4494"/>
                </a:lnTo>
                <a:lnTo>
                  <a:pt x="5257" y="5530"/>
                </a:lnTo>
                <a:cubicBezTo>
                  <a:pt x="5257" y="5708"/>
                  <a:pt x="5112" y="5855"/>
                  <a:pt x="4932" y="5855"/>
                </a:cubicBezTo>
                <a:lnTo>
                  <a:pt x="325" y="5855"/>
                </a:lnTo>
                <a:cubicBezTo>
                  <a:pt x="145" y="5855"/>
                  <a:pt x="0" y="5710"/>
                  <a:pt x="0" y="5530"/>
                </a:cubicBezTo>
                <a:close/>
                <a:moveTo>
                  <a:pt x="2828" y="3036"/>
                </a:moveTo>
                <a:lnTo>
                  <a:pt x="2135" y="2343"/>
                </a:lnTo>
                <a:cubicBezTo>
                  <a:pt x="1940" y="2148"/>
                  <a:pt x="1624" y="2148"/>
                  <a:pt x="1429" y="2343"/>
                </a:cubicBezTo>
                <a:cubicBezTo>
                  <a:pt x="1335" y="2438"/>
                  <a:pt x="1283" y="2563"/>
                  <a:pt x="1283" y="2696"/>
                </a:cubicBezTo>
                <a:cubicBezTo>
                  <a:pt x="1283" y="2830"/>
                  <a:pt x="1335" y="2955"/>
                  <a:pt x="1429" y="3048"/>
                </a:cubicBezTo>
                <a:lnTo>
                  <a:pt x="2475" y="4094"/>
                </a:lnTo>
                <a:cubicBezTo>
                  <a:pt x="2669" y="4288"/>
                  <a:pt x="2985" y="4288"/>
                  <a:pt x="3180" y="4094"/>
                </a:cubicBezTo>
                <a:lnTo>
                  <a:pt x="6373" y="900"/>
                </a:lnTo>
                <a:cubicBezTo>
                  <a:pt x="6468" y="806"/>
                  <a:pt x="6520" y="680"/>
                  <a:pt x="6520" y="548"/>
                </a:cubicBezTo>
                <a:cubicBezTo>
                  <a:pt x="6520" y="415"/>
                  <a:pt x="6468" y="290"/>
                  <a:pt x="6373" y="195"/>
                </a:cubicBezTo>
                <a:cubicBezTo>
                  <a:pt x="6179" y="0"/>
                  <a:pt x="5863" y="0"/>
                  <a:pt x="5668" y="195"/>
                </a:cubicBezTo>
                <a:lnTo>
                  <a:pt x="2828" y="30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sp>
        <p:nvSpPr>
          <p:cNvPr id="28" name="菱形 27">
            <a:extLst>
              <a:ext uri="{FF2B5EF4-FFF2-40B4-BE49-F238E27FC236}">
                <a16:creationId xmlns:a16="http://schemas.microsoft.com/office/drawing/2014/main" id="{03C34218-114E-584F-879D-E05DF46A3F2F}"/>
              </a:ext>
            </a:extLst>
          </p:cNvPr>
          <p:cNvSpPr/>
          <p:nvPr/>
        </p:nvSpPr>
        <p:spPr>
          <a:xfrm>
            <a:off x="3154723" y="1282491"/>
            <a:ext cx="693186" cy="693185"/>
          </a:xfrm>
          <a:prstGeom prst="diamond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8100000" scaled="1"/>
            <a:tileRect/>
          </a:gradFill>
          <a:ln w="28575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651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9E1B782-77F2-F843-8307-78FDE7795728}"/>
              </a:ext>
            </a:extLst>
          </p:cNvPr>
          <p:cNvSpPr/>
          <p:nvPr/>
        </p:nvSpPr>
        <p:spPr>
          <a:xfrm>
            <a:off x="3374415" y="1515317"/>
            <a:ext cx="253803" cy="227531"/>
          </a:xfrm>
          <a:custGeom>
            <a:avLst/>
            <a:gdLst>
              <a:gd name="T0" fmla="*/ 0 w 6520"/>
              <a:gd name="T1" fmla="*/ 5530 h 5855"/>
              <a:gd name="T2" fmla="*/ 0 w 6520"/>
              <a:gd name="T3" fmla="*/ 922 h 5855"/>
              <a:gd name="T4" fmla="*/ 325 w 6520"/>
              <a:gd name="T5" fmla="*/ 596 h 5855"/>
              <a:gd name="T6" fmla="*/ 3727 w 6520"/>
              <a:gd name="T7" fmla="*/ 596 h 5855"/>
              <a:gd name="T8" fmla="*/ 4411 w 6520"/>
              <a:gd name="T9" fmla="*/ 596 h 5855"/>
              <a:gd name="T10" fmla="*/ 3761 w 6520"/>
              <a:gd name="T11" fmla="*/ 1246 h 5855"/>
              <a:gd name="T12" fmla="*/ 3727 w 6520"/>
              <a:gd name="T13" fmla="*/ 1246 h 5855"/>
              <a:gd name="T14" fmla="*/ 649 w 6520"/>
              <a:gd name="T15" fmla="*/ 1246 h 5855"/>
              <a:gd name="T16" fmla="*/ 649 w 6520"/>
              <a:gd name="T17" fmla="*/ 5204 h 5855"/>
              <a:gd name="T18" fmla="*/ 4608 w 6520"/>
              <a:gd name="T19" fmla="*/ 5204 h 5855"/>
              <a:gd name="T20" fmla="*/ 4608 w 6520"/>
              <a:gd name="T21" fmla="*/ 4494 h 5855"/>
              <a:gd name="T22" fmla="*/ 4608 w 6520"/>
              <a:gd name="T23" fmla="*/ 3523 h 5855"/>
              <a:gd name="T24" fmla="*/ 5257 w 6520"/>
              <a:gd name="T25" fmla="*/ 2874 h 5855"/>
              <a:gd name="T26" fmla="*/ 5257 w 6520"/>
              <a:gd name="T27" fmla="*/ 4494 h 5855"/>
              <a:gd name="T28" fmla="*/ 5257 w 6520"/>
              <a:gd name="T29" fmla="*/ 5530 h 5855"/>
              <a:gd name="T30" fmla="*/ 4932 w 6520"/>
              <a:gd name="T31" fmla="*/ 5855 h 5855"/>
              <a:gd name="T32" fmla="*/ 325 w 6520"/>
              <a:gd name="T33" fmla="*/ 5855 h 5855"/>
              <a:gd name="T34" fmla="*/ 0 w 6520"/>
              <a:gd name="T35" fmla="*/ 5530 h 5855"/>
              <a:gd name="T36" fmla="*/ 2828 w 6520"/>
              <a:gd name="T37" fmla="*/ 3036 h 5855"/>
              <a:gd name="T38" fmla="*/ 2135 w 6520"/>
              <a:gd name="T39" fmla="*/ 2343 h 5855"/>
              <a:gd name="T40" fmla="*/ 1429 w 6520"/>
              <a:gd name="T41" fmla="*/ 2343 h 5855"/>
              <a:gd name="T42" fmla="*/ 1283 w 6520"/>
              <a:gd name="T43" fmla="*/ 2696 h 5855"/>
              <a:gd name="T44" fmla="*/ 1429 w 6520"/>
              <a:gd name="T45" fmla="*/ 3048 h 5855"/>
              <a:gd name="T46" fmla="*/ 2475 w 6520"/>
              <a:gd name="T47" fmla="*/ 4094 h 5855"/>
              <a:gd name="T48" fmla="*/ 3180 w 6520"/>
              <a:gd name="T49" fmla="*/ 4094 h 5855"/>
              <a:gd name="T50" fmla="*/ 6373 w 6520"/>
              <a:gd name="T51" fmla="*/ 900 h 5855"/>
              <a:gd name="T52" fmla="*/ 6520 w 6520"/>
              <a:gd name="T53" fmla="*/ 548 h 5855"/>
              <a:gd name="T54" fmla="*/ 6373 w 6520"/>
              <a:gd name="T55" fmla="*/ 195 h 5855"/>
              <a:gd name="T56" fmla="*/ 5668 w 6520"/>
              <a:gd name="T57" fmla="*/ 195 h 5855"/>
              <a:gd name="T58" fmla="*/ 2828 w 6520"/>
              <a:gd name="T59" fmla="*/ 3036 h 5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520" h="5855">
                <a:moveTo>
                  <a:pt x="0" y="5530"/>
                </a:moveTo>
                <a:lnTo>
                  <a:pt x="0" y="922"/>
                </a:lnTo>
                <a:cubicBezTo>
                  <a:pt x="0" y="742"/>
                  <a:pt x="145" y="596"/>
                  <a:pt x="325" y="596"/>
                </a:cubicBezTo>
                <a:lnTo>
                  <a:pt x="3727" y="596"/>
                </a:lnTo>
                <a:lnTo>
                  <a:pt x="4411" y="596"/>
                </a:lnTo>
                <a:lnTo>
                  <a:pt x="3761" y="1246"/>
                </a:lnTo>
                <a:lnTo>
                  <a:pt x="3727" y="1246"/>
                </a:lnTo>
                <a:lnTo>
                  <a:pt x="649" y="1246"/>
                </a:lnTo>
                <a:lnTo>
                  <a:pt x="649" y="5204"/>
                </a:lnTo>
                <a:lnTo>
                  <a:pt x="4608" y="5204"/>
                </a:lnTo>
                <a:lnTo>
                  <a:pt x="4608" y="4494"/>
                </a:lnTo>
                <a:lnTo>
                  <a:pt x="4608" y="3523"/>
                </a:lnTo>
                <a:lnTo>
                  <a:pt x="5257" y="2874"/>
                </a:lnTo>
                <a:lnTo>
                  <a:pt x="5257" y="4494"/>
                </a:lnTo>
                <a:lnTo>
                  <a:pt x="5257" y="5530"/>
                </a:lnTo>
                <a:cubicBezTo>
                  <a:pt x="5257" y="5708"/>
                  <a:pt x="5112" y="5855"/>
                  <a:pt x="4932" y="5855"/>
                </a:cubicBezTo>
                <a:lnTo>
                  <a:pt x="325" y="5855"/>
                </a:lnTo>
                <a:cubicBezTo>
                  <a:pt x="145" y="5855"/>
                  <a:pt x="0" y="5710"/>
                  <a:pt x="0" y="5530"/>
                </a:cubicBezTo>
                <a:close/>
                <a:moveTo>
                  <a:pt x="2828" y="3036"/>
                </a:moveTo>
                <a:lnTo>
                  <a:pt x="2135" y="2343"/>
                </a:lnTo>
                <a:cubicBezTo>
                  <a:pt x="1940" y="2148"/>
                  <a:pt x="1624" y="2148"/>
                  <a:pt x="1429" y="2343"/>
                </a:cubicBezTo>
                <a:cubicBezTo>
                  <a:pt x="1335" y="2438"/>
                  <a:pt x="1283" y="2563"/>
                  <a:pt x="1283" y="2696"/>
                </a:cubicBezTo>
                <a:cubicBezTo>
                  <a:pt x="1283" y="2830"/>
                  <a:pt x="1335" y="2955"/>
                  <a:pt x="1429" y="3048"/>
                </a:cubicBezTo>
                <a:lnTo>
                  <a:pt x="2475" y="4094"/>
                </a:lnTo>
                <a:cubicBezTo>
                  <a:pt x="2669" y="4288"/>
                  <a:pt x="2985" y="4288"/>
                  <a:pt x="3180" y="4094"/>
                </a:cubicBezTo>
                <a:lnTo>
                  <a:pt x="6373" y="900"/>
                </a:lnTo>
                <a:cubicBezTo>
                  <a:pt x="6468" y="806"/>
                  <a:pt x="6520" y="680"/>
                  <a:pt x="6520" y="548"/>
                </a:cubicBezTo>
                <a:cubicBezTo>
                  <a:pt x="6520" y="415"/>
                  <a:pt x="6468" y="290"/>
                  <a:pt x="6373" y="195"/>
                </a:cubicBezTo>
                <a:cubicBezTo>
                  <a:pt x="6179" y="0"/>
                  <a:pt x="5863" y="0"/>
                  <a:pt x="5668" y="195"/>
                </a:cubicBezTo>
                <a:lnTo>
                  <a:pt x="2828" y="30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B9DF53-8688-6441-A2C4-3DC437F3CE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06"/>
          <a:stretch/>
        </p:blipFill>
        <p:spPr>
          <a:xfrm>
            <a:off x="-10073" y="1188821"/>
            <a:ext cx="3069210" cy="284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470687"/>
      </p:ext>
    </p:extLst>
  </p:cSld>
  <p:clrMapOvr>
    <a:masterClrMapping/>
  </p:clrMapOvr>
  <p:transition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3548" y="94442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/>
                </a:solidFill>
              </a:rPr>
              <a:t>Письмо </a:t>
            </a:r>
            <a:r>
              <a:rPr lang="ru-RU" sz="2000" b="1" dirty="0" err="1">
                <a:solidFill>
                  <a:schemeClr val="accent2"/>
                </a:solidFill>
              </a:rPr>
              <a:t>Минпросвещения</a:t>
            </a:r>
            <a:r>
              <a:rPr lang="ru-RU" sz="2000" b="1" dirty="0">
                <a:solidFill>
                  <a:schemeClr val="accent2"/>
                </a:solidFill>
              </a:rPr>
              <a:t> России от 19.03.2020 №ГД-39/04  </a:t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«О направлении методических рекомендаций»</a:t>
            </a:r>
          </a:p>
        </p:txBody>
      </p:sp>
      <p:sp>
        <p:nvSpPr>
          <p:cNvPr id="4" name="AutoShape 2" descr="https://af12.mail.ru/cgi-bin/readmsg?id=15851357992057763440;0;1;1&amp;mode=attachment&amp;email=demina-elmira@mail.ru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af12.mail.ru/cgi-bin/readmsg?id=15851357992057763440;0;1;1&amp;mode=attachment&amp;email=demina-elmira@mail.ru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af12.mail.ru/cgi-bin/readmsg?id=15851357992057763440;0;1;1&amp;mode=attachment&amp;email=demina-elmira@mail.ru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3304666" y="744649"/>
            <a:ext cx="59515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Родителям и/или </a:t>
            </a:r>
            <a:r>
              <a:rPr lang="ru-RU" sz="2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законным</a:t>
            </a:r>
            <a:r>
              <a:rPr lang="ru-RU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представителям: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文本框 35">
            <a:extLst>
              <a:ext uri="{FF2B5EF4-FFF2-40B4-BE49-F238E27FC236}">
                <a16:creationId xmlns:a16="http://schemas.microsoft.com/office/drawing/2014/main" id="{286B69CD-8AFA-314A-8A42-3B1303757C86}"/>
              </a:ext>
            </a:extLst>
          </p:cNvPr>
          <p:cNvSpPr txBox="1"/>
          <p:nvPr/>
        </p:nvSpPr>
        <p:spPr>
          <a:xfrm>
            <a:off x="3915004" y="1307187"/>
            <a:ext cx="5193905" cy="20313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>
            <a:defPPr>
              <a:defRPr lang="en-US"/>
            </a:defPPr>
            <a:lvl1pPr>
              <a:defRPr sz="2800" b="1" spc="300">
                <a:solidFill>
                  <a:schemeClr val="tx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Segoe UI Light" panose="020B0502040204020203" pitchFamily="34" charset="0"/>
              </a:defRPr>
            </a:lvl1pPr>
          </a:lstStyle>
          <a:p>
            <a:pPr algn="just"/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Обеспечить в</a:t>
            </a:r>
            <a:r>
              <a:rPr lang="ru-RU" sz="1400" dirty="0"/>
              <a:t>ыбор родителями (законными представителями) обучающегося формы дистанционного обучения, которое необходимо подтвердить документально (наличие письменного заявления), представленного любым доступным способом, в </a:t>
            </a:r>
            <a:r>
              <a:rPr lang="ru-RU" sz="1400" dirty="0" err="1"/>
              <a:t>т.ч</a:t>
            </a:r>
            <a:r>
              <a:rPr lang="ru-RU" sz="1400" dirty="0"/>
              <a:t>. с использованием сети «Интернет»</a:t>
            </a:r>
            <a:endParaRPr lang="zh-CN" altLang="en-US" sz="1400" dirty="0">
              <a:latin typeface="+mj-lt"/>
            </a:endParaRPr>
          </a:p>
        </p:txBody>
      </p:sp>
      <p:sp>
        <p:nvSpPr>
          <p:cNvPr id="28" name="菱形 27">
            <a:extLst>
              <a:ext uri="{FF2B5EF4-FFF2-40B4-BE49-F238E27FC236}">
                <a16:creationId xmlns:a16="http://schemas.microsoft.com/office/drawing/2014/main" id="{03C34218-114E-584F-879D-E05DF46A3F2F}"/>
              </a:ext>
            </a:extLst>
          </p:cNvPr>
          <p:cNvSpPr/>
          <p:nvPr/>
        </p:nvSpPr>
        <p:spPr>
          <a:xfrm>
            <a:off x="3154723" y="1282491"/>
            <a:ext cx="693186" cy="693185"/>
          </a:xfrm>
          <a:prstGeom prst="diamond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8100000" scaled="1"/>
            <a:tileRect/>
          </a:gradFill>
          <a:ln w="28575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1651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35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9E1B782-77F2-F843-8307-78FDE7795728}"/>
              </a:ext>
            </a:extLst>
          </p:cNvPr>
          <p:cNvSpPr/>
          <p:nvPr/>
        </p:nvSpPr>
        <p:spPr>
          <a:xfrm>
            <a:off x="3374415" y="1515317"/>
            <a:ext cx="253803" cy="227531"/>
          </a:xfrm>
          <a:custGeom>
            <a:avLst/>
            <a:gdLst>
              <a:gd name="T0" fmla="*/ 0 w 6520"/>
              <a:gd name="T1" fmla="*/ 5530 h 5855"/>
              <a:gd name="T2" fmla="*/ 0 w 6520"/>
              <a:gd name="T3" fmla="*/ 922 h 5855"/>
              <a:gd name="T4" fmla="*/ 325 w 6520"/>
              <a:gd name="T5" fmla="*/ 596 h 5855"/>
              <a:gd name="T6" fmla="*/ 3727 w 6520"/>
              <a:gd name="T7" fmla="*/ 596 h 5855"/>
              <a:gd name="T8" fmla="*/ 4411 w 6520"/>
              <a:gd name="T9" fmla="*/ 596 h 5855"/>
              <a:gd name="T10" fmla="*/ 3761 w 6520"/>
              <a:gd name="T11" fmla="*/ 1246 h 5855"/>
              <a:gd name="T12" fmla="*/ 3727 w 6520"/>
              <a:gd name="T13" fmla="*/ 1246 h 5855"/>
              <a:gd name="T14" fmla="*/ 649 w 6520"/>
              <a:gd name="T15" fmla="*/ 1246 h 5855"/>
              <a:gd name="T16" fmla="*/ 649 w 6520"/>
              <a:gd name="T17" fmla="*/ 5204 h 5855"/>
              <a:gd name="T18" fmla="*/ 4608 w 6520"/>
              <a:gd name="T19" fmla="*/ 5204 h 5855"/>
              <a:gd name="T20" fmla="*/ 4608 w 6520"/>
              <a:gd name="T21" fmla="*/ 4494 h 5855"/>
              <a:gd name="T22" fmla="*/ 4608 w 6520"/>
              <a:gd name="T23" fmla="*/ 3523 h 5855"/>
              <a:gd name="T24" fmla="*/ 5257 w 6520"/>
              <a:gd name="T25" fmla="*/ 2874 h 5855"/>
              <a:gd name="T26" fmla="*/ 5257 w 6520"/>
              <a:gd name="T27" fmla="*/ 4494 h 5855"/>
              <a:gd name="T28" fmla="*/ 5257 w 6520"/>
              <a:gd name="T29" fmla="*/ 5530 h 5855"/>
              <a:gd name="T30" fmla="*/ 4932 w 6520"/>
              <a:gd name="T31" fmla="*/ 5855 h 5855"/>
              <a:gd name="T32" fmla="*/ 325 w 6520"/>
              <a:gd name="T33" fmla="*/ 5855 h 5855"/>
              <a:gd name="T34" fmla="*/ 0 w 6520"/>
              <a:gd name="T35" fmla="*/ 5530 h 5855"/>
              <a:gd name="T36" fmla="*/ 2828 w 6520"/>
              <a:gd name="T37" fmla="*/ 3036 h 5855"/>
              <a:gd name="T38" fmla="*/ 2135 w 6520"/>
              <a:gd name="T39" fmla="*/ 2343 h 5855"/>
              <a:gd name="T40" fmla="*/ 1429 w 6520"/>
              <a:gd name="T41" fmla="*/ 2343 h 5855"/>
              <a:gd name="T42" fmla="*/ 1283 w 6520"/>
              <a:gd name="T43" fmla="*/ 2696 h 5855"/>
              <a:gd name="T44" fmla="*/ 1429 w 6520"/>
              <a:gd name="T45" fmla="*/ 3048 h 5855"/>
              <a:gd name="T46" fmla="*/ 2475 w 6520"/>
              <a:gd name="T47" fmla="*/ 4094 h 5855"/>
              <a:gd name="T48" fmla="*/ 3180 w 6520"/>
              <a:gd name="T49" fmla="*/ 4094 h 5855"/>
              <a:gd name="T50" fmla="*/ 6373 w 6520"/>
              <a:gd name="T51" fmla="*/ 900 h 5855"/>
              <a:gd name="T52" fmla="*/ 6520 w 6520"/>
              <a:gd name="T53" fmla="*/ 548 h 5855"/>
              <a:gd name="T54" fmla="*/ 6373 w 6520"/>
              <a:gd name="T55" fmla="*/ 195 h 5855"/>
              <a:gd name="T56" fmla="*/ 5668 w 6520"/>
              <a:gd name="T57" fmla="*/ 195 h 5855"/>
              <a:gd name="T58" fmla="*/ 2828 w 6520"/>
              <a:gd name="T59" fmla="*/ 3036 h 5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520" h="5855">
                <a:moveTo>
                  <a:pt x="0" y="5530"/>
                </a:moveTo>
                <a:lnTo>
                  <a:pt x="0" y="922"/>
                </a:lnTo>
                <a:cubicBezTo>
                  <a:pt x="0" y="742"/>
                  <a:pt x="145" y="596"/>
                  <a:pt x="325" y="596"/>
                </a:cubicBezTo>
                <a:lnTo>
                  <a:pt x="3727" y="596"/>
                </a:lnTo>
                <a:lnTo>
                  <a:pt x="4411" y="596"/>
                </a:lnTo>
                <a:lnTo>
                  <a:pt x="3761" y="1246"/>
                </a:lnTo>
                <a:lnTo>
                  <a:pt x="3727" y="1246"/>
                </a:lnTo>
                <a:lnTo>
                  <a:pt x="649" y="1246"/>
                </a:lnTo>
                <a:lnTo>
                  <a:pt x="649" y="5204"/>
                </a:lnTo>
                <a:lnTo>
                  <a:pt x="4608" y="5204"/>
                </a:lnTo>
                <a:lnTo>
                  <a:pt x="4608" y="4494"/>
                </a:lnTo>
                <a:lnTo>
                  <a:pt x="4608" y="3523"/>
                </a:lnTo>
                <a:lnTo>
                  <a:pt x="5257" y="2874"/>
                </a:lnTo>
                <a:lnTo>
                  <a:pt x="5257" y="4494"/>
                </a:lnTo>
                <a:lnTo>
                  <a:pt x="5257" y="5530"/>
                </a:lnTo>
                <a:cubicBezTo>
                  <a:pt x="5257" y="5708"/>
                  <a:pt x="5112" y="5855"/>
                  <a:pt x="4932" y="5855"/>
                </a:cubicBezTo>
                <a:lnTo>
                  <a:pt x="325" y="5855"/>
                </a:lnTo>
                <a:cubicBezTo>
                  <a:pt x="145" y="5855"/>
                  <a:pt x="0" y="5710"/>
                  <a:pt x="0" y="5530"/>
                </a:cubicBezTo>
                <a:close/>
                <a:moveTo>
                  <a:pt x="2828" y="3036"/>
                </a:moveTo>
                <a:lnTo>
                  <a:pt x="2135" y="2343"/>
                </a:lnTo>
                <a:cubicBezTo>
                  <a:pt x="1940" y="2148"/>
                  <a:pt x="1624" y="2148"/>
                  <a:pt x="1429" y="2343"/>
                </a:cubicBezTo>
                <a:cubicBezTo>
                  <a:pt x="1335" y="2438"/>
                  <a:pt x="1283" y="2563"/>
                  <a:pt x="1283" y="2696"/>
                </a:cubicBezTo>
                <a:cubicBezTo>
                  <a:pt x="1283" y="2830"/>
                  <a:pt x="1335" y="2955"/>
                  <a:pt x="1429" y="3048"/>
                </a:cubicBezTo>
                <a:lnTo>
                  <a:pt x="2475" y="4094"/>
                </a:lnTo>
                <a:cubicBezTo>
                  <a:pt x="2669" y="4288"/>
                  <a:pt x="2985" y="4288"/>
                  <a:pt x="3180" y="4094"/>
                </a:cubicBezTo>
                <a:lnTo>
                  <a:pt x="6373" y="900"/>
                </a:lnTo>
                <a:cubicBezTo>
                  <a:pt x="6468" y="806"/>
                  <a:pt x="6520" y="680"/>
                  <a:pt x="6520" y="548"/>
                </a:cubicBezTo>
                <a:cubicBezTo>
                  <a:pt x="6520" y="415"/>
                  <a:pt x="6468" y="290"/>
                  <a:pt x="6373" y="195"/>
                </a:cubicBezTo>
                <a:cubicBezTo>
                  <a:pt x="6179" y="0"/>
                  <a:pt x="5863" y="0"/>
                  <a:pt x="5668" y="195"/>
                </a:cubicBezTo>
                <a:lnTo>
                  <a:pt x="2828" y="30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35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9B9DF53-8688-6441-A2C4-3DC437F3C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575" y="915566"/>
            <a:ext cx="290356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39842"/>
      </p:ext>
    </p:extLst>
  </p:cSld>
  <p:clrMapOvr>
    <a:masterClrMapping/>
  </p:clrMapOvr>
  <p:transition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A63E52-E1AC-494E-99D5-E5E654B060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76" y="803045"/>
            <a:ext cx="2753796" cy="36584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5114DF-153C-2E4B-842C-4CD112CFAE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803045"/>
            <a:ext cx="2661840" cy="365842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32A7321-8874-4147-A5B3-1DF5D956D5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110" y="924059"/>
            <a:ext cx="2854751" cy="35374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24A953-BFB4-4448-A6C3-42CBF3AA4646}"/>
              </a:ext>
            </a:extLst>
          </p:cNvPr>
          <p:cNvSpPr txBox="1"/>
          <p:nvPr/>
        </p:nvSpPr>
        <p:spPr>
          <a:xfrm>
            <a:off x="251520" y="109035"/>
            <a:ext cx="8765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accent2"/>
                </a:solidFill>
              </a:rPr>
              <a:t>Порядок организации электронного обучения с применениями дистанционных образовательных технологий в образовательных организациях, реализующих дополнительные общеобразовательные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2070505937"/>
      </p:ext>
    </p:extLst>
  </p:cSld>
  <p:clrMapOvr>
    <a:masterClrMapping/>
  </p:clrMapOvr>
</p:sld>
</file>

<file path=ppt/theme/theme1.xml><?xml version="1.0" encoding="utf-8"?>
<a:theme xmlns:a="http://schemas.openxmlformats.org/drawingml/2006/main" name="обж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обж</Template>
  <TotalTime>2588</TotalTime>
  <Words>2535</Words>
  <Application>Microsoft Macintosh PowerPoint</Application>
  <PresentationFormat>Экран (16:9)</PresentationFormat>
  <Paragraphs>187</Paragraphs>
  <Slides>38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8" baseType="lpstr">
      <vt:lpstr>微软雅黑</vt:lpstr>
      <vt:lpstr>Arial</vt:lpstr>
      <vt:lpstr>Calibri</vt:lpstr>
      <vt:lpstr>Century Gothic</vt:lpstr>
      <vt:lpstr>Cooper Black</vt:lpstr>
      <vt:lpstr>Georgia</vt:lpstr>
      <vt:lpstr>Segoe Print</vt:lpstr>
      <vt:lpstr>Times New Roman</vt:lpstr>
      <vt:lpstr>Wingdings</vt:lpstr>
      <vt:lpstr>обж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Федеральный уровень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Возможные пути решения проблем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ДИСТАНЦИОННЫХ ТЕХНОЛОГИЙ В ОБУЧЕНИИ</dc:title>
  <dc:creator>РЦВР</dc:creator>
  <cp:lastModifiedBy>Ранис Идрисов</cp:lastModifiedBy>
  <cp:revision>251</cp:revision>
  <dcterms:created xsi:type="dcterms:W3CDTF">2018-10-31T07:57:40Z</dcterms:created>
  <dcterms:modified xsi:type="dcterms:W3CDTF">2020-04-10T09:28:17Z</dcterms:modified>
</cp:coreProperties>
</file>